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72" r:id="rId3"/>
    <p:sldId id="340" r:id="rId4"/>
    <p:sldId id="373" r:id="rId5"/>
    <p:sldId id="325" r:id="rId6"/>
    <p:sldId id="257" r:id="rId7"/>
    <p:sldId id="326" r:id="rId8"/>
    <p:sldId id="259" r:id="rId9"/>
    <p:sldId id="262" r:id="rId10"/>
    <p:sldId id="332" r:id="rId11"/>
    <p:sldId id="264" r:id="rId12"/>
    <p:sldId id="263" r:id="rId13"/>
    <p:sldId id="265" r:id="rId14"/>
    <p:sldId id="367" r:id="rId15"/>
    <p:sldId id="260" r:id="rId16"/>
    <p:sldId id="271" r:id="rId17"/>
    <p:sldId id="272" r:id="rId18"/>
    <p:sldId id="368" r:id="rId19"/>
    <p:sldId id="369" r:id="rId20"/>
    <p:sldId id="370" r:id="rId21"/>
    <p:sldId id="371" r:id="rId22"/>
  </p:sldIdLst>
  <p:sldSz cx="9144000" cy="6858000" type="screen4x3"/>
  <p:notesSz cx="6669088" cy="97758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WYTi61fhPx9vqrXcmRZuvYefi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938" cy="48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9151" y="0"/>
            <a:ext cx="2889938" cy="48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90588" y="733425"/>
            <a:ext cx="4887912" cy="366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889212" y="4642971"/>
            <a:ext cx="4890665" cy="4399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287503"/>
            <a:ext cx="2889938" cy="48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9151" y="9287503"/>
            <a:ext cx="2889938" cy="48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7912" cy="366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4" name="Google Shape;164;p1:notes"/>
          <p:cNvSpPr txBox="1">
            <a:spLocks noGrp="1"/>
          </p:cNvSpPr>
          <p:nvPr>
            <p:ph type="body" idx="1"/>
          </p:nvPr>
        </p:nvSpPr>
        <p:spPr>
          <a:xfrm>
            <a:off x="889212" y="4642971"/>
            <a:ext cx="4890665" cy="4399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:notes"/>
          <p:cNvSpPr txBox="1">
            <a:spLocks noGrp="1"/>
          </p:cNvSpPr>
          <p:nvPr>
            <p:ph type="sldNum" idx="12"/>
          </p:nvPr>
        </p:nvSpPr>
        <p:spPr>
          <a:xfrm>
            <a:off x="3779151" y="9287503"/>
            <a:ext cx="2889938" cy="48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aidi pildi kohatäide 1">
            <a:extLst>
              <a:ext uri="{FF2B5EF4-FFF2-40B4-BE49-F238E27FC236}">
                <a16:creationId xmlns:a16="http://schemas.microsoft.com/office/drawing/2014/main" id="{3B2AA14E-E673-1E9E-E9C3-B1A57065A7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Märkmete kohatäide 2">
            <a:extLst>
              <a:ext uri="{FF2B5EF4-FFF2-40B4-BE49-F238E27FC236}">
                <a16:creationId xmlns:a16="http://schemas.microsoft.com/office/drawing/2014/main" id="{D5058934-1FFD-24AF-BCD2-18D1EADA97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z="1600"/>
          </a:p>
        </p:txBody>
      </p:sp>
      <p:sp>
        <p:nvSpPr>
          <p:cNvPr id="44036" name="Slaidinumbri kohatäide 3">
            <a:extLst>
              <a:ext uri="{FF2B5EF4-FFF2-40B4-BE49-F238E27FC236}">
                <a16:creationId xmlns:a16="http://schemas.microsoft.com/office/drawing/2014/main" id="{09D32E44-2D96-653D-10D9-D39CC4B500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62B9AF-27A1-4876-8F10-B425426E2FFF}" type="slidenum">
              <a:rPr lang="et-EE" altLang="et-EE" smtClean="0"/>
              <a:pPr>
                <a:spcBef>
                  <a:spcPct val="0"/>
                </a:spcBef>
              </a:pPr>
              <a:t>16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aidi pildi kohatäide 1">
            <a:extLst>
              <a:ext uri="{FF2B5EF4-FFF2-40B4-BE49-F238E27FC236}">
                <a16:creationId xmlns:a16="http://schemas.microsoft.com/office/drawing/2014/main" id="{AC18AF75-0158-E94E-7411-42713F6EC4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Märkmete kohatäide 2">
            <a:extLst>
              <a:ext uri="{FF2B5EF4-FFF2-40B4-BE49-F238E27FC236}">
                <a16:creationId xmlns:a16="http://schemas.microsoft.com/office/drawing/2014/main" id="{8A9AC9BF-F1C6-FD46-708B-A9DAC0E3A1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z="1600"/>
          </a:p>
        </p:txBody>
      </p:sp>
      <p:sp>
        <p:nvSpPr>
          <p:cNvPr id="46084" name="Slaidinumbri kohatäide 3">
            <a:extLst>
              <a:ext uri="{FF2B5EF4-FFF2-40B4-BE49-F238E27FC236}">
                <a16:creationId xmlns:a16="http://schemas.microsoft.com/office/drawing/2014/main" id="{460646B4-7715-F8A1-1D1E-B99FE82589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930B65-B443-4DB4-BEF2-DFD23C82588C}" type="slidenum">
              <a:rPr lang="et-EE" altLang="et-EE" smtClean="0"/>
              <a:pPr>
                <a:spcBef>
                  <a:spcPct val="0"/>
                </a:spcBef>
              </a:pPr>
              <a:t>17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d0e13559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7912" cy="3667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2" name="Google Shape;172;g1d0e1355964_0_0:notes"/>
          <p:cNvSpPr txBox="1">
            <a:spLocks noGrp="1"/>
          </p:cNvSpPr>
          <p:nvPr>
            <p:ph type="body" idx="1"/>
          </p:nvPr>
        </p:nvSpPr>
        <p:spPr>
          <a:xfrm>
            <a:off x="889212" y="4642971"/>
            <a:ext cx="4890600" cy="43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g1d0e1355964_0_0:notes"/>
          <p:cNvSpPr txBox="1">
            <a:spLocks noGrp="1"/>
          </p:cNvSpPr>
          <p:nvPr>
            <p:ph type="sldNum" idx="12"/>
          </p:nvPr>
        </p:nvSpPr>
        <p:spPr>
          <a:xfrm>
            <a:off x="3779151" y="9287503"/>
            <a:ext cx="2889900" cy="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450" tIns="44725" rIns="89450" bIns="447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t-EE"/>
              <a:t>6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aidi pildi kohatäide 1">
            <a:extLst>
              <a:ext uri="{FF2B5EF4-FFF2-40B4-BE49-F238E27FC236}">
                <a16:creationId xmlns:a16="http://schemas.microsoft.com/office/drawing/2014/main" id="{14E8258C-04C0-2C76-93FE-4F00932437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ärkmete kohatäide 2">
            <a:extLst>
              <a:ext uri="{FF2B5EF4-FFF2-40B4-BE49-F238E27FC236}">
                <a16:creationId xmlns:a16="http://schemas.microsoft.com/office/drawing/2014/main" id="{5C359DA2-771D-4DFD-9525-E118423265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z="1600"/>
          </a:p>
        </p:txBody>
      </p:sp>
      <p:sp>
        <p:nvSpPr>
          <p:cNvPr id="8196" name="Slaidinumbri kohatäide 3">
            <a:extLst>
              <a:ext uri="{FF2B5EF4-FFF2-40B4-BE49-F238E27FC236}">
                <a16:creationId xmlns:a16="http://schemas.microsoft.com/office/drawing/2014/main" id="{AA03A82B-3835-886D-BCBB-FED1CF16E0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097B71-DA25-4CFE-BC89-591EA3C97BB0}" type="slidenum">
              <a:rPr lang="et-EE" altLang="et-EE" smtClean="0"/>
              <a:pPr>
                <a:spcBef>
                  <a:spcPct val="0"/>
                </a:spcBef>
              </a:pPr>
              <a:t>7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idi pildi kohatäide 1">
            <a:extLst>
              <a:ext uri="{FF2B5EF4-FFF2-40B4-BE49-F238E27FC236}">
                <a16:creationId xmlns:a16="http://schemas.microsoft.com/office/drawing/2014/main" id="{CBE0056C-8F63-C0EA-FB76-87C5D1EBC2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Märkmete kohatäide 2">
            <a:extLst>
              <a:ext uri="{FF2B5EF4-FFF2-40B4-BE49-F238E27FC236}">
                <a16:creationId xmlns:a16="http://schemas.microsoft.com/office/drawing/2014/main" id="{7643C09F-D45E-3C3A-B90D-3C7F57C67F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z="1600"/>
          </a:p>
        </p:txBody>
      </p:sp>
      <p:sp>
        <p:nvSpPr>
          <p:cNvPr id="18436" name="Slaidinumbri kohatäide 3">
            <a:extLst>
              <a:ext uri="{FF2B5EF4-FFF2-40B4-BE49-F238E27FC236}">
                <a16:creationId xmlns:a16="http://schemas.microsoft.com/office/drawing/2014/main" id="{5DC19999-29D8-9086-4714-D060761D84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DDF984-593F-4386-AED2-2FC09513FE57}" type="slidenum">
              <a:rPr lang="et-EE" altLang="et-EE" smtClean="0"/>
              <a:pPr>
                <a:spcBef>
                  <a:spcPct val="0"/>
                </a:spcBef>
              </a:pPr>
              <a:t>8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idi pildi kohatäide 1">
            <a:extLst>
              <a:ext uri="{FF2B5EF4-FFF2-40B4-BE49-F238E27FC236}">
                <a16:creationId xmlns:a16="http://schemas.microsoft.com/office/drawing/2014/main" id="{D5FF8E84-9B06-E2C3-3C34-8D31A52D0C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Märkmete kohatäide 2">
            <a:extLst>
              <a:ext uri="{FF2B5EF4-FFF2-40B4-BE49-F238E27FC236}">
                <a16:creationId xmlns:a16="http://schemas.microsoft.com/office/drawing/2014/main" id="{7E6D89D1-5E44-D2E7-1AF7-A8D0D0CCCA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/>
          </a:p>
        </p:txBody>
      </p:sp>
      <p:sp>
        <p:nvSpPr>
          <p:cNvPr id="20484" name="Slaidinumbri kohatäide 3">
            <a:extLst>
              <a:ext uri="{FF2B5EF4-FFF2-40B4-BE49-F238E27FC236}">
                <a16:creationId xmlns:a16="http://schemas.microsoft.com/office/drawing/2014/main" id="{266903F8-5641-AC9F-A5C8-72FEE345A1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82E8C3-362E-41CF-9E9E-334C3ACC91F5}" type="slidenum">
              <a:rPr lang="et-EE" altLang="et-EE" smtClean="0"/>
              <a:pPr>
                <a:spcBef>
                  <a:spcPct val="0"/>
                </a:spcBef>
              </a:pPr>
              <a:t>9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aidi pildi kohatäide 1">
            <a:extLst>
              <a:ext uri="{FF2B5EF4-FFF2-40B4-BE49-F238E27FC236}">
                <a16:creationId xmlns:a16="http://schemas.microsoft.com/office/drawing/2014/main" id="{70B4EB05-4572-FAF0-3E32-CEF4D24A1B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Märkmete kohatäide 2">
            <a:extLst>
              <a:ext uri="{FF2B5EF4-FFF2-40B4-BE49-F238E27FC236}">
                <a16:creationId xmlns:a16="http://schemas.microsoft.com/office/drawing/2014/main" id="{70D5C8FD-651E-32BF-8AC9-49171CADAB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z="1400"/>
          </a:p>
        </p:txBody>
      </p:sp>
      <p:sp>
        <p:nvSpPr>
          <p:cNvPr id="22532" name="Slaidinumbri kohatäide 3">
            <a:extLst>
              <a:ext uri="{FF2B5EF4-FFF2-40B4-BE49-F238E27FC236}">
                <a16:creationId xmlns:a16="http://schemas.microsoft.com/office/drawing/2014/main" id="{C14E4EA0-4EC0-D65E-CD70-3672642759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79E288-4A0F-4B7D-9DE6-4095703A43E6}" type="slidenum">
              <a:rPr lang="et-EE" altLang="et-EE" smtClean="0"/>
              <a:pPr>
                <a:spcBef>
                  <a:spcPct val="0"/>
                </a:spcBef>
              </a:pPr>
              <a:t>11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aidi pildi kohatäide 1">
            <a:extLst>
              <a:ext uri="{FF2B5EF4-FFF2-40B4-BE49-F238E27FC236}">
                <a16:creationId xmlns:a16="http://schemas.microsoft.com/office/drawing/2014/main" id="{D6334D54-9B35-164B-ECC4-90D7D0C48D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ärkmete kohatäide 2">
            <a:extLst>
              <a:ext uri="{FF2B5EF4-FFF2-40B4-BE49-F238E27FC236}">
                <a16:creationId xmlns:a16="http://schemas.microsoft.com/office/drawing/2014/main" id="{4EE284BE-6B59-B11F-B100-BF45DE062D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z="1600"/>
          </a:p>
        </p:txBody>
      </p:sp>
      <p:sp>
        <p:nvSpPr>
          <p:cNvPr id="25604" name="Slaidinumbri kohatäide 3">
            <a:extLst>
              <a:ext uri="{FF2B5EF4-FFF2-40B4-BE49-F238E27FC236}">
                <a16:creationId xmlns:a16="http://schemas.microsoft.com/office/drawing/2014/main" id="{DE39E15D-BC7A-6585-C527-BDDDE53EA9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E9ED1A-CD64-4EBE-BF4D-8BF0110A28B7}" type="slidenum">
              <a:rPr lang="et-EE" altLang="et-EE" smtClean="0"/>
              <a:pPr>
                <a:spcBef>
                  <a:spcPct val="0"/>
                </a:spcBef>
              </a:pPr>
              <a:t>12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aidi pildi kohatäide 1">
            <a:extLst>
              <a:ext uri="{FF2B5EF4-FFF2-40B4-BE49-F238E27FC236}">
                <a16:creationId xmlns:a16="http://schemas.microsoft.com/office/drawing/2014/main" id="{22B3399A-5EDE-4FE3-2807-25641C3F41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Märkmete kohatäide 2">
            <a:extLst>
              <a:ext uri="{FF2B5EF4-FFF2-40B4-BE49-F238E27FC236}">
                <a16:creationId xmlns:a16="http://schemas.microsoft.com/office/drawing/2014/main" id="{EBD2E19B-0258-5408-2986-2678E06D4D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/>
          </a:p>
        </p:txBody>
      </p:sp>
      <p:sp>
        <p:nvSpPr>
          <p:cNvPr id="27652" name="Slaidinumbri kohatäide 3">
            <a:extLst>
              <a:ext uri="{FF2B5EF4-FFF2-40B4-BE49-F238E27FC236}">
                <a16:creationId xmlns:a16="http://schemas.microsoft.com/office/drawing/2014/main" id="{EBEC76D2-5D67-F6F9-3092-96A996B08C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1781E5-3658-49C2-B20F-543AF295FC47}" type="slidenum">
              <a:rPr lang="et-EE" altLang="et-EE" smtClean="0"/>
              <a:pPr>
                <a:spcBef>
                  <a:spcPct val="0"/>
                </a:spcBef>
              </a:pPr>
              <a:t>13</a:t>
            </a:fld>
            <a:endParaRPr lang="et-EE" alt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aidi pildi kohatäide 1">
            <a:extLst>
              <a:ext uri="{FF2B5EF4-FFF2-40B4-BE49-F238E27FC236}">
                <a16:creationId xmlns:a16="http://schemas.microsoft.com/office/drawing/2014/main" id="{A4AA3FFC-79FC-174E-F195-4599E3BB9C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Märkmete kohatäide 2">
            <a:extLst>
              <a:ext uri="{FF2B5EF4-FFF2-40B4-BE49-F238E27FC236}">
                <a16:creationId xmlns:a16="http://schemas.microsoft.com/office/drawing/2014/main" id="{493E4928-A053-8E2C-77A9-0175E49D12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z="1600"/>
          </a:p>
        </p:txBody>
      </p:sp>
      <p:sp>
        <p:nvSpPr>
          <p:cNvPr id="32772" name="Slaidinumbri kohatäide 3">
            <a:extLst>
              <a:ext uri="{FF2B5EF4-FFF2-40B4-BE49-F238E27FC236}">
                <a16:creationId xmlns:a16="http://schemas.microsoft.com/office/drawing/2014/main" id="{C17314DC-83CB-D201-99D3-66A9A9CB7D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54B109-A912-4B0C-9F43-ED1DF47AA813}" type="slidenum">
              <a:rPr lang="et-EE" altLang="et-EE" smtClean="0"/>
              <a:pPr>
                <a:spcBef>
                  <a:spcPct val="0"/>
                </a:spcBef>
              </a:pPr>
              <a:t>15</a:t>
            </a:fld>
            <a:endParaRPr lang="et-EE" alt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itlislaid">
  <p:cSld name="Tiitlislaid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subTitle" idx="1"/>
          </p:nvPr>
        </p:nvSpPr>
        <p:spPr>
          <a:xfrm>
            <a:off x="539552" y="4149080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45720"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title"/>
          </p:nvPr>
        </p:nvSpPr>
        <p:spPr>
          <a:xfrm>
            <a:off x="457200" y="2132856"/>
            <a:ext cx="8229600" cy="158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altiitel ja teks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>
            <a:spLocks noGrp="1"/>
          </p:cNvSpPr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body" idx="1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7185" algn="l">
              <a:spcBef>
                <a:spcPts val="0"/>
              </a:spcBef>
              <a:spcAft>
                <a:spcPts val="0"/>
              </a:spcAft>
              <a:buSzPts val="1710"/>
              <a:buChar char="▪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ohandatud paigutus">
  <p:cSld name="Kohandatud paigutu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4"/>
          <p:cNvSpPr txBox="1">
            <a:spLocks noGrp="1"/>
          </p:cNvSpPr>
          <p:nvPr>
            <p:ph type="title"/>
          </p:nvPr>
        </p:nvSpPr>
        <p:spPr>
          <a:xfrm>
            <a:off x="457200" y="1338504"/>
            <a:ext cx="8229600" cy="722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itel ja sisu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457200" y="1338504"/>
            <a:ext cx="8229600" cy="722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467544" y="2204864"/>
            <a:ext cx="82194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9575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850"/>
              <a:buFont typeface="Noto Sans Symbols"/>
              <a:buChar char="●"/>
              <a:defRPr sz="3000"/>
            </a:lvl1pPr>
            <a:lvl2pPr marL="914400" lvl="1" indent="-35814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40"/>
              <a:buChar char="○"/>
              <a:defRPr/>
            </a:lvl2pPr>
            <a:lvl3pPr marL="1371600" lvl="2" indent="-321944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70"/>
              <a:buChar char="■"/>
              <a:defRPr/>
            </a:lvl3pPr>
            <a:lvl4pPr marL="1828800" lvl="3" indent="-3111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20039" algn="l">
              <a:spcBef>
                <a:spcPts val="1200"/>
              </a:spcBef>
              <a:spcAft>
                <a:spcPts val="0"/>
              </a:spcAft>
              <a:buSzPts val="1440"/>
              <a:buChar char="■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 sisu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85445" algn="l">
              <a:spcBef>
                <a:spcPts val="0"/>
              </a:spcBef>
              <a:spcAft>
                <a:spcPts val="0"/>
              </a:spcAft>
              <a:buSzPts val="2470"/>
              <a:buChar char="▪"/>
              <a:defRPr sz="2600"/>
            </a:lvl1pPr>
            <a:lvl2pPr marL="914400" lvl="1" indent="-358140" algn="l">
              <a:spcBef>
                <a:spcPts val="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85445" algn="l">
              <a:spcBef>
                <a:spcPts val="0"/>
              </a:spcBef>
              <a:spcAft>
                <a:spcPts val="0"/>
              </a:spcAft>
              <a:buSzPts val="2470"/>
              <a:buChar char="▪"/>
              <a:defRPr sz="2600"/>
            </a:lvl1pPr>
            <a:lvl2pPr marL="914400" lvl="1" indent="-358140" algn="l">
              <a:spcBef>
                <a:spcPts val="0"/>
              </a:spcBef>
              <a:spcAft>
                <a:spcPts val="0"/>
              </a:spcAft>
              <a:buSzPts val="2040"/>
              <a:buChar char="⚫"/>
              <a:defRPr sz="2400"/>
            </a:lvl2pPr>
            <a:lvl3pPr marL="1371600" lvl="2" indent="-317500" algn="l">
              <a:spcBef>
                <a:spcPts val="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2894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 sz="1800"/>
            </a:lvl4pPr>
            <a:lvl5pPr marL="2286000" lvl="4" indent="-302895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aotise päis">
  <p:cSld name="Jaotise päis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title"/>
          </p:nvPr>
        </p:nvSpPr>
        <p:spPr>
          <a:xfrm>
            <a:off x="457200" y="1338504"/>
            <a:ext cx="8229600" cy="722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õrdlus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28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260"/>
              <a:buNone/>
              <a:defRPr sz="1800" b="1"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ctr" anchorCtr="0">
            <a:normAutofit/>
          </a:bodyPr>
          <a:lstStyle>
            <a:lvl1pPr marL="457200" lvl="0" indent="-361315" algn="l">
              <a:spcBef>
                <a:spcPts val="0"/>
              </a:spcBef>
              <a:spcAft>
                <a:spcPts val="0"/>
              </a:spcAft>
              <a:buSzPts val="2090"/>
              <a:buChar char="▪"/>
              <a:defRPr sz="2200"/>
            </a:lvl1pPr>
            <a:lvl2pPr marL="914400" lvl="1" indent="-336550" algn="l">
              <a:spcBef>
                <a:spcPts val="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ctr" anchorCtr="0">
            <a:normAutofit/>
          </a:bodyPr>
          <a:lstStyle>
            <a:lvl1pPr marL="457200" lvl="0" indent="-361315" algn="l">
              <a:spcBef>
                <a:spcPts val="0"/>
              </a:spcBef>
              <a:spcAft>
                <a:spcPts val="0"/>
              </a:spcAft>
              <a:buSzPts val="2090"/>
              <a:buChar char="▪"/>
              <a:defRPr sz="2200"/>
            </a:lvl1pPr>
            <a:lvl2pPr marL="914400" lvl="1" indent="-336550" algn="l">
              <a:spcBef>
                <a:spcPts val="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08610" algn="l">
              <a:spcBef>
                <a:spcPts val="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4639" algn="l">
              <a:spcBef>
                <a:spcPts val="0"/>
              </a:spcBef>
              <a:spcAft>
                <a:spcPts val="0"/>
              </a:spcAft>
              <a:buSzPts val="1040"/>
              <a:buChar char="⚫"/>
              <a:defRPr sz="1600"/>
            </a:lvl4pPr>
            <a:lvl5pPr marL="2286000" lvl="4" indent="-294639" algn="l">
              <a:spcBef>
                <a:spcPts val="0"/>
              </a:spcBef>
              <a:spcAft>
                <a:spcPts val="0"/>
              </a:spcAft>
              <a:buSzPts val="1040"/>
              <a:buChar char="⚫"/>
              <a:defRPr sz="16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ühi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disega sisu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sz="26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45700" rIns="1827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1000"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ctr" anchorCtr="0">
            <a:normAutofit/>
          </a:bodyPr>
          <a:lstStyle>
            <a:lvl1pPr marL="457200" lvl="0" indent="-397510" algn="l">
              <a:spcBef>
                <a:spcPts val="0"/>
              </a:spcBef>
              <a:spcAft>
                <a:spcPts val="0"/>
              </a:spcAft>
              <a:buSzPts val="2660"/>
              <a:buChar char="▪"/>
              <a:defRPr sz="2800"/>
            </a:lvl1pPr>
            <a:lvl2pPr marL="914400" lvl="1" indent="-368935" algn="l">
              <a:spcBef>
                <a:spcPts val="0"/>
              </a:spcBef>
              <a:spcAft>
                <a:spcPts val="0"/>
              </a:spcAft>
              <a:buSzPts val="2210"/>
              <a:buChar char="⚫"/>
              <a:defRPr sz="2600"/>
            </a:lvl2pPr>
            <a:lvl3pPr marL="1371600" lvl="2" indent="-335280" algn="l">
              <a:spcBef>
                <a:spcPts val="0"/>
              </a:spcBef>
              <a:spcAft>
                <a:spcPts val="0"/>
              </a:spcAft>
              <a:buSzPts val="1680"/>
              <a:buChar char="⚫"/>
              <a:defRPr sz="2400"/>
            </a:lvl3pPr>
            <a:lvl4pPr marL="1828800" lvl="3" indent="-311150" algn="l">
              <a:spcBef>
                <a:spcPts val="0"/>
              </a:spcBef>
              <a:spcAft>
                <a:spcPts val="0"/>
              </a:spcAft>
              <a:buSzPts val="1300"/>
              <a:buChar char="⚫"/>
              <a:defRPr sz="2000"/>
            </a:lvl4pPr>
            <a:lvl5pPr marL="2286000" lvl="4" indent="-302895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 sz="18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ldiallkirjaga pilt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/>
          <p:nvPr/>
        </p:nvSpPr>
        <p:spPr>
          <a:xfrm rot="-10380000" flipH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38500" dir="7500000" sx="98500" sy="100080" kx="1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1"/>
          <p:cNvSpPr/>
          <p:nvPr/>
        </p:nvSpPr>
        <p:spPr>
          <a:xfrm rot="-10380000" flipH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sm" len="sm"/>
            <a:tailEnd type="none" w="sm" len="sm"/>
          </a:ln>
          <a:effectLst>
            <a:outerShdw blurRad="19685" dist="6350" dir="12900000" algn="tl" rotWithShape="0">
              <a:srgbClr val="000000">
                <a:alpha val="46666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45700" rIns="45700" bIns="45700" anchor="t" anchorCtr="0">
            <a:norm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235"/>
              <a:buFont typeface="Calibri"/>
              <a:buNone/>
              <a:defRPr sz="1300"/>
            </a:lvl1pPr>
            <a:lvl2pPr marL="914400" lvl="1" indent="-293369" algn="l">
              <a:spcBef>
                <a:spcPts val="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73050" algn="l">
              <a:spcBef>
                <a:spcPts val="0"/>
              </a:spcBef>
              <a:spcAft>
                <a:spcPts val="0"/>
              </a:spcAft>
              <a:buSzPts val="700"/>
              <a:buChar char="⚫"/>
              <a:defRPr sz="1000"/>
            </a:lvl3pPr>
            <a:lvl4pPr marL="1828800" lvl="3" indent="-265747" algn="l">
              <a:spcBef>
                <a:spcPts val="0"/>
              </a:spcBef>
              <a:spcAft>
                <a:spcPts val="0"/>
              </a:spcAft>
              <a:buSzPts val="585"/>
              <a:buChar char="⚫"/>
              <a:defRPr sz="900"/>
            </a:lvl4pPr>
            <a:lvl5pPr marL="2286000" lvl="4" indent="-265747" algn="l">
              <a:spcBef>
                <a:spcPts val="0"/>
              </a:spcBef>
              <a:spcAft>
                <a:spcPts val="0"/>
              </a:spcAft>
              <a:buSzPts val="585"/>
              <a:buChar char="⚫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72" name="Google Shape;72;p21"/>
          <p:cNvSpPr>
            <a:spLocks noGrp="1"/>
          </p:cNvSpPr>
          <p:nvPr>
            <p:ph type="pic" idx="2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itel ja vertikaalteks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 txBox="1">
            <a:spLocks noGrp="1"/>
          </p:cNvSpPr>
          <p:nvPr>
            <p:ph type="title"/>
          </p:nvPr>
        </p:nvSpPr>
        <p:spPr>
          <a:xfrm>
            <a:off x="457200" y="1338504"/>
            <a:ext cx="8229600" cy="722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body" idx="1"/>
          </p:nvPr>
        </p:nvSpPr>
        <p:spPr>
          <a:xfrm rot="5400000">
            <a:off x="2555776" y="106288"/>
            <a:ext cx="4032448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7185" algn="l">
              <a:spcBef>
                <a:spcPts val="0"/>
              </a:spcBef>
              <a:spcAft>
                <a:spcPts val="0"/>
              </a:spcAft>
              <a:buSzPts val="1710"/>
              <a:buChar char="▪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65000" sy="65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 descr="VVK-uus-web-1.jpg"/>
          <p:cNvPicPr preferRelativeResize="0"/>
          <p:nvPr/>
        </p:nvPicPr>
        <p:blipFill rotWithShape="1">
          <a:blip r:embed="rId14">
            <a:alphaModFix/>
          </a:blip>
          <a:srcRect t="6138" r="1963"/>
          <a:stretch/>
        </p:blipFill>
        <p:spPr>
          <a:xfrm>
            <a:off x="0" y="0"/>
            <a:ext cx="9144000" cy="11232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2"/>
          <p:cNvSpPr txBox="1">
            <a:spLocks noGrp="1"/>
          </p:cNvSpPr>
          <p:nvPr>
            <p:ph type="title"/>
          </p:nvPr>
        </p:nvSpPr>
        <p:spPr>
          <a:xfrm>
            <a:off x="457200" y="1338504"/>
            <a:ext cx="8229600" cy="722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body" idx="1"/>
          </p:nvPr>
        </p:nvSpPr>
        <p:spPr>
          <a:xfrm>
            <a:off x="457200" y="2204864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85445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70"/>
              <a:buFont typeface="Noto Sans Symbols"/>
              <a:buChar char="▪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194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7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9879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1D457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1D457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pic>
        <p:nvPicPr>
          <p:cNvPr id="16" name="Google Shape;16;p1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4436" y="0"/>
            <a:ext cx="2822246" cy="112323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imised.e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"/>
          <p:cNvSpPr txBox="1">
            <a:spLocks noGrp="1"/>
          </p:cNvSpPr>
          <p:nvPr>
            <p:ph type="title"/>
          </p:nvPr>
        </p:nvSpPr>
        <p:spPr>
          <a:xfrm>
            <a:off x="827584" y="2348880"/>
            <a:ext cx="7200800" cy="158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t-EE" sz="4000" dirty="0"/>
              <a:t>Valimiste aluspõhimõtted</a:t>
            </a:r>
            <a:endParaRPr sz="4000" dirty="0"/>
          </a:p>
        </p:txBody>
      </p:sp>
      <p:sp>
        <p:nvSpPr>
          <p:cNvPr id="168" name="Google Shape;168;p1"/>
          <p:cNvSpPr txBox="1">
            <a:spLocks noGrp="1"/>
          </p:cNvSpPr>
          <p:nvPr>
            <p:ph type="subTitle" idx="1"/>
          </p:nvPr>
        </p:nvSpPr>
        <p:spPr>
          <a:xfrm>
            <a:off x="539552" y="5229200"/>
            <a:ext cx="7854696" cy="67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45720" lvl="0" indent="0" algn="ctr" rtl="0">
              <a:spcBef>
                <a:spcPts val="0"/>
              </a:spcBef>
              <a:spcAft>
                <a:spcPts val="0"/>
              </a:spcAft>
              <a:buSzPct val="95000"/>
              <a:buNone/>
            </a:pPr>
            <a:r>
              <a:rPr lang="et-EE" dirty="0"/>
              <a:t> </a:t>
            </a:r>
            <a:endParaRPr dirty="0"/>
          </a:p>
        </p:txBody>
      </p:sp>
      <p:sp>
        <p:nvSpPr>
          <p:cNvPr id="169" name="Google Shape;169;p1"/>
          <p:cNvSpPr txBox="1"/>
          <p:nvPr/>
        </p:nvSpPr>
        <p:spPr>
          <a:xfrm>
            <a:off x="3792511" y="4365104"/>
            <a:ext cx="437988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4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Arne Koitmäe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400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Riigi valimisteenistuse juht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ealkiri 1">
            <a:extLst>
              <a:ext uri="{FF2B5EF4-FFF2-40B4-BE49-F238E27FC236}">
                <a16:creationId xmlns:a16="http://schemas.microsoft.com/office/drawing/2014/main" id="{16DA2BBD-7F22-C3D3-5744-C5932F10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dirty="0"/>
              <a:t>RK valimised: valimisringkonnad</a:t>
            </a:r>
          </a:p>
        </p:txBody>
      </p:sp>
      <p:sp>
        <p:nvSpPr>
          <p:cNvPr id="57347" name="Sisu kohatäide 1">
            <a:extLst>
              <a:ext uri="{FF2B5EF4-FFF2-40B4-BE49-F238E27FC236}">
                <a16:creationId xmlns:a16="http://schemas.microsoft.com/office/drawing/2014/main" id="{40F7469B-D4DE-95F0-6408-1BDCE6BBB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t-EE" altLang="et-EE" dirty="0"/>
              <a:t> </a:t>
            </a:r>
          </a:p>
        </p:txBody>
      </p:sp>
      <p:pic>
        <p:nvPicPr>
          <p:cNvPr id="57348" name="Picture 5" descr="Valimisringkonnad Riigikogu valimistel">
            <a:extLst>
              <a:ext uri="{FF2B5EF4-FFF2-40B4-BE49-F238E27FC236}">
                <a16:creationId xmlns:a16="http://schemas.microsoft.com/office/drawing/2014/main" id="{142DA3F0-EBE6-EC5C-C243-6E47E2165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472" y="1945556"/>
            <a:ext cx="7042727" cy="469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ealkiri 1">
            <a:extLst>
              <a:ext uri="{FF2B5EF4-FFF2-40B4-BE49-F238E27FC236}">
                <a16:creationId xmlns:a16="http://schemas.microsoft.com/office/drawing/2014/main" id="{C24825EA-3C42-039D-8A93-C5C8E417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/>
              <a:t>Üldisus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290CF9B-1CC5-C347-AB38-A7994A0A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88564"/>
            <a:ext cx="8229600" cy="4336061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3900" dirty="0"/>
              <a:t>Kõigil õigus osaleda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t-EE" sz="3900" dirty="0"/>
              <a:t>Peavad olema tagatud vastavad võimalused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t-EE" sz="3900" dirty="0"/>
              <a:t>Piirangud peavad olema minimaalsed, põhjendatud ja selgelt määratletud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t-EE" sz="3900" dirty="0"/>
              <a:t>Ebaproportsionaalsete tsensuste keeld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t-EE" sz="3900" dirty="0"/>
              <a:t>Piirangud nt: kautsjon, vanus, püsivalt elamine, keelenõue, sugu</a:t>
            </a:r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ealkiri 1">
            <a:extLst>
              <a:ext uri="{FF2B5EF4-FFF2-40B4-BE49-F238E27FC236}">
                <a16:creationId xmlns:a16="http://schemas.microsoft.com/office/drawing/2014/main" id="{22C2E044-65F3-7ED7-FC14-57E6615D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/>
              <a:t>Otsesus</a:t>
            </a:r>
          </a:p>
        </p:txBody>
      </p:sp>
      <p:sp>
        <p:nvSpPr>
          <p:cNvPr id="24579" name="Sisu kohatäide 2">
            <a:extLst>
              <a:ext uri="{FF2B5EF4-FFF2-40B4-BE49-F238E27FC236}">
                <a16:creationId xmlns:a16="http://schemas.microsoft.com/office/drawing/2014/main" id="{4C659CD3-DED1-56D0-431A-516992746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dirty="0"/>
              <a:t>Valija hääletab ise</a:t>
            </a:r>
          </a:p>
          <a:p>
            <a:pPr eaLnBrk="1" hangingPunct="1"/>
            <a:r>
              <a:rPr lang="et-EE" altLang="et-EE" dirty="0"/>
              <a:t>Tema hääl läheb otse kandidaadile või nimekirjale </a:t>
            </a:r>
          </a:p>
          <a:p>
            <a:pPr eaLnBrk="1" hangingPunct="1"/>
            <a:r>
              <a:rPr lang="et-EE" altLang="et-EE" dirty="0"/>
              <a:t>Valimissüsteem tagab valija tahte arvestamise võimalikult moonutusteta</a:t>
            </a:r>
          </a:p>
          <a:p>
            <a:pPr eaLnBrk="1" hangingPunct="1"/>
            <a:endParaRPr lang="et-EE" altLang="et-EE" dirty="0"/>
          </a:p>
          <a:p>
            <a:pPr eaLnBrk="1" hangingPunct="1"/>
            <a:endParaRPr lang="et-EE" altLang="et-E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ealkiri 1">
            <a:extLst>
              <a:ext uri="{FF2B5EF4-FFF2-40B4-BE49-F238E27FC236}">
                <a16:creationId xmlns:a16="http://schemas.microsoft.com/office/drawing/2014/main" id="{4E14537B-6BB7-7D4D-260D-06F6BF14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/>
              <a:t>Salajasus</a:t>
            </a:r>
          </a:p>
        </p:txBody>
      </p:sp>
      <p:sp>
        <p:nvSpPr>
          <p:cNvPr id="26627" name="Sisu kohatäide 2">
            <a:extLst>
              <a:ext uri="{FF2B5EF4-FFF2-40B4-BE49-F238E27FC236}">
                <a16:creationId xmlns:a16="http://schemas.microsoft.com/office/drawing/2014/main" id="{395C3DB3-B6AB-6FBA-7A0B-61A99717D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t-EE" altLang="et-EE" dirty="0"/>
              <a:t>Valija valikut ei tohi keegi teada saada</a:t>
            </a:r>
          </a:p>
          <a:p>
            <a:pPr eaLnBrk="1" hangingPunct="1"/>
            <a:r>
              <a:rPr lang="et-EE" altLang="et-EE" dirty="0"/>
              <a:t>Tuleb tagada sobivad tingimused hääletamiseks</a:t>
            </a:r>
          </a:p>
          <a:p>
            <a:pPr eaLnBrk="1" hangingPunct="1"/>
            <a:r>
              <a:rPr lang="et-EE" altLang="et-EE" dirty="0"/>
              <a:t>Täidetud sedel peab lugemisel olema anonüümne</a:t>
            </a:r>
          </a:p>
          <a:p>
            <a:pPr eaLnBrk="1" hangingPunct="1"/>
            <a:r>
              <a:rPr lang="et-EE" altLang="et-EE" dirty="0"/>
              <a:t>Ka teave hääletamisest osavõtu kohta on kaitstav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ealkiri 1">
            <a:extLst>
              <a:ext uri="{FF2B5EF4-FFF2-40B4-BE49-F238E27FC236}">
                <a16:creationId xmlns:a16="http://schemas.microsoft.com/office/drawing/2014/main" id="{E12992C1-468C-A347-4C42-28CEA5091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8503"/>
            <a:ext cx="8229600" cy="1149863"/>
          </a:xfrm>
        </p:spPr>
        <p:txBody>
          <a:bodyPr>
            <a:normAutofit fontScale="90000"/>
          </a:bodyPr>
          <a:lstStyle/>
          <a:p>
            <a:r>
              <a:rPr lang="et-EE" altLang="et-EE" dirty="0"/>
              <a:t>Valimiste usaldusväärsuse tagamine</a:t>
            </a:r>
          </a:p>
        </p:txBody>
      </p:sp>
      <p:sp>
        <p:nvSpPr>
          <p:cNvPr id="30723" name="Sisu kohatäide 2">
            <a:extLst>
              <a:ext uri="{FF2B5EF4-FFF2-40B4-BE49-F238E27FC236}">
                <a16:creationId xmlns:a16="http://schemas.microsoft.com/office/drawing/2014/main" id="{BD0DFF45-D66A-78E7-2041-85B4762DB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1978860"/>
            <a:ext cx="8229600" cy="4781550"/>
          </a:xfrm>
        </p:spPr>
        <p:txBody>
          <a:bodyPr>
            <a:normAutofit/>
          </a:bodyPr>
          <a:lstStyle/>
          <a:p>
            <a:r>
              <a:rPr lang="et-EE" altLang="et-EE" dirty="0"/>
              <a:t>Valimiste korraldajate toimingud on avalikud</a:t>
            </a:r>
          </a:p>
          <a:p>
            <a:r>
              <a:rPr lang="et-EE" altLang="et-EE" dirty="0"/>
              <a:t>Hääletamistulemus on kontrollitav (teistkordne </a:t>
            </a:r>
            <a:r>
              <a:rPr lang="et-EE" altLang="et-EE" dirty="0" err="1"/>
              <a:t>ülelugemine</a:t>
            </a:r>
            <a:r>
              <a:rPr lang="et-EE" altLang="et-EE" dirty="0"/>
              <a:t> või audit)</a:t>
            </a:r>
          </a:p>
          <a:p>
            <a:r>
              <a:rPr lang="et-EE" altLang="et-EE" dirty="0"/>
              <a:t>Vaatlemine: õigus jälgida kõiki korraldajate toiminguid</a:t>
            </a:r>
          </a:p>
          <a:p>
            <a:r>
              <a:rPr lang="et-EE" altLang="et-EE" dirty="0"/>
              <a:t>Kiire ja efektiivne kaebemenetlus</a:t>
            </a:r>
          </a:p>
          <a:p>
            <a:r>
              <a:rPr lang="et-EE" altLang="et-EE" dirty="0"/>
              <a:t>Valimiste korraldajate sõltumatus, sh rahastus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ealkiri 1">
            <a:extLst>
              <a:ext uri="{FF2B5EF4-FFF2-40B4-BE49-F238E27FC236}">
                <a16:creationId xmlns:a16="http://schemas.microsoft.com/office/drawing/2014/main" id="{552C91F0-CFCB-8FA8-9B8F-55CEED47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/>
              <a:t>Proportsionaalsus</a:t>
            </a:r>
          </a:p>
        </p:txBody>
      </p:sp>
      <p:sp>
        <p:nvSpPr>
          <p:cNvPr id="31747" name="Sisu kohatäide 2">
            <a:extLst>
              <a:ext uri="{FF2B5EF4-FFF2-40B4-BE49-F238E27FC236}">
                <a16:creationId xmlns:a16="http://schemas.microsoft.com/office/drawing/2014/main" id="{92D96BD4-7626-E8D4-D8C6-46AD8DFA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04864"/>
            <a:ext cx="8511564" cy="465313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t-EE" altLang="et-EE" dirty="0"/>
          </a:p>
          <a:p>
            <a:pPr eaLnBrk="1" hangingPunct="1"/>
            <a:r>
              <a:rPr lang="et-EE" altLang="et-EE" dirty="0"/>
              <a:t>Määratleb valimissüsteemi </a:t>
            </a:r>
          </a:p>
          <a:p>
            <a:pPr eaLnBrk="1" hangingPunct="1"/>
            <a:r>
              <a:rPr lang="et-EE" altLang="et-EE" dirty="0"/>
              <a:t>Mandaadid jaotatakse osalejate vahel võrdeliselt saadud häälte arvuga</a:t>
            </a:r>
          </a:p>
          <a:p>
            <a:pPr eaLnBrk="1" hangingPunct="1"/>
            <a:r>
              <a:rPr lang="et-EE" altLang="et-EE" dirty="0"/>
              <a:t>Praktikas täielik võrdelisus pole võimalik</a:t>
            </a:r>
          </a:p>
          <a:p>
            <a:pPr eaLnBrk="1" hangingPunct="1"/>
            <a:r>
              <a:rPr lang="et-EE" altLang="et-EE" dirty="0"/>
              <a:t>Piirangud: künnis, tulemuste valem soosib suuremaid erakond</a:t>
            </a:r>
          </a:p>
          <a:p>
            <a:pPr eaLnBrk="1" hangingPunct="1"/>
            <a:r>
              <a:rPr lang="et-EE" altLang="et-EE" dirty="0"/>
              <a:t>Vastand: </a:t>
            </a:r>
            <a:r>
              <a:rPr lang="et-EE" altLang="et-EE" dirty="0" err="1"/>
              <a:t>majoritaarsus</a:t>
            </a:r>
            <a:r>
              <a:rPr lang="et-EE" altLang="et-EE" dirty="0"/>
              <a:t>: valituks osutub </a:t>
            </a:r>
            <a:r>
              <a:rPr lang="et-EE" altLang="et-EE" dirty="0" err="1"/>
              <a:t>ükes</a:t>
            </a:r>
            <a:r>
              <a:rPr lang="et-EE" altLang="et-EE" dirty="0"/>
              <a:t> enim hääli saanud kandidaat</a:t>
            </a:r>
          </a:p>
          <a:p>
            <a:pPr eaLnBrk="1" hangingPunct="1"/>
            <a:endParaRPr lang="et-EE" altLang="et-EE" dirty="0"/>
          </a:p>
          <a:p>
            <a:pPr eaLnBrk="1" hangingPunct="1">
              <a:buFont typeface="Arial" panose="020B0604020202020204" pitchFamily="34" charset="0"/>
              <a:buNone/>
            </a:pPr>
            <a:endParaRPr lang="et-EE" altLang="et-EE" dirty="0"/>
          </a:p>
          <a:p>
            <a:pPr eaLnBrk="1" hangingPunct="1">
              <a:buFont typeface="Arial" panose="020B0604020202020204" pitchFamily="34" charset="0"/>
              <a:buNone/>
            </a:pPr>
            <a:endParaRPr lang="et-EE" altLang="et-E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ealkiri 1">
            <a:extLst>
              <a:ext uri="{FF2B5EF4-FFF2-40B4-BE49-F238E27FC236}">
                <a16:creationId xmlns:a16="http://schemas.microsoft.com/office/drawing/2014/main" id="{379D4E13-9EC5-D10B-6773-83D74DDA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/>
              <a:t>Hääleõigus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0FE97EB-AC9A-72CD-B18F-EFF1655A1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2654"/>
            <a:ext cx="8229744" cy="481297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dirty="0"/>
              <a:t>aktiivne (õigus hääletada, seada üles kandidaate)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t-EE" dirty="0"/>
              <a:t>passiivne (õigus kandideerida)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200" b="1" dirty="0" err="1"/>
              <a:t>Riigikogu</a:t>
            </a:r>
            <a:r>
              <a:rPr lang="en-US" sz="3200" b="1" dirty="0"/>
              <a:t>, </a:t>
            </a:r>
            <a:r>
              <a:rPr lang="et-EE" sz="3200" b="1" dirty="0"/>
              <a:t>Euroopa Parlamendi valimised: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t-EE" sz="3200" u="sng" dirty="0"/>
              <a:t>Hääletamine:</a:t>
            </a:r>
            <a:r>
              <a:rPr lang="et-EE" sz="3200" dirty="0"/>
              <a:t> Eesti kodanik </a:t>
            </a:r>
            <a:r>
              <a:rPr lang="en-US" sz="3200" dirty="0"/>
              <a:t>(</a:t>
            </a:r>
            <a:r>
              <a:rPr lang="et-EE" sz="3200" dirty="0"/>
              <a:t>ja </a:t>
            </a:r>
            <a:r>
              <a:rPr lang="en-US" sz="3200" dirty="0"/>
              <a:t>E</a:t>
            </a:r>
            <a:r>
              <a:rPr lang="et-EE" sz="3200" dirty="0"/>
              <a:t>L</a:t>
            </a:r>
            <a:r>
              <a:rPr lang="en-US" sz="3200" dirty="0"/>
              <a:t> </a:t>
            </a:r>
            <a:r>
              <a:rPr lang="et-EE" sz="3200" dirty="0"/>
              <a:t>kodanik</a:t>
            </a:r>
            <a:r>
              <a:rPr lang="en-US" sz="3200" dirty="0"/>
              <a:t> E</a:t>
            </a:r>
            <a:r>
              <a:rPr lang="et-EE" sz="3200" dirty="0"/>
              <a:t>P</a:t>
            </a:r>
            <a:r>
              <a:rPr lang="en-US" sz="3200" dirty="0"/>
              <a:t>) </a:t>
            </a:r>
            <a:r>
              <a:rPr lang="et-EE" sz="3200" dirty="0"/>
              <a:t>kes on vähemalt 18 aastat vana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defRPr/>
            </a:pPr>
            <a:r>
              <a:rPr lang="et-EE" sz="3200" u="sng" dirty="0"/>
              <a:t>Kandideerimine:</a:t>
            </a:r>
            <a:r>
              <a:rPr lang="et-EE" sz="3200" dirty="0"/>
              <a:t> Eesti kodanikud</a:t>
            </a:r>
            <a:r>
              <a:rPr lang="en-US" sz="3200" dirty="0"/>
              <a:t> (</a:t>
            </a:r>
            <a:r>
              <a:rPr lang="et-EE" sz="3200" dirty="0"/>
              <a:t>ja EL kodanikud EP valimistel</a:t>
            </a:r>
            <a:r>
              <a:rPr lang="en-US" sz="3200" dirty="0"/>
              <a:t>)</a:t>
            </a:r>
            <a:r>
              <a:rPr lang="et-EE" sz="3200" dirty="0"/>
              <a:t>, vähemalt 21 aastane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ealkiri 1">
            <a:extLst>
              <a:ext uri="{FF2B5EF4-FFF2-40B4-BE49-F238E27FC236}">
                <a16:creationId xmlns:a16="http://schemas.microsoft.com/office/drawing/2014/main" id="{6408B3EF-9646-4168-0105-2634E70A7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 dirty="0"/>
              <a:t>Hääletamisõiguse erisused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B642292-14C5-EE4A-8DBD-29B46DDFC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3" y="2216726"/>
            <a:ext cx="9047018" cy="4641273"/>
          </a:xfr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t-EE" sz="2400" b="1" dirty="0"/>
              <a:t>Hääletamisõigus puudub</a:t>
            </a:r>
            <a:r>
              <a:rPr lang="en-US" sz="2400" dirty="0"/>
              <a:t>: </a:t>
            </a:r>
          </a:p>
          <a:p>
            <a:pPr marL="533400" indent="-5334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t-EE" sz="2400" dirty="0"/>
              <a:t>Kohtu poolt on valimisõigus ära võetud (isikule on eeskoste määratud kõigi tehingute tegemiseks)</a:t>
            </a:r>
            <a:endParaRPr lang="en-US" sz="2400" dirty="0"/>
          </a:p>
          <a:p>
            <a:pPr marL="533400" indent="-5334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t-EE" sz="2400" dirty="0"/>
              <a:t>Kohtu poolt süüdi mõistetud kuriteos ja kannab vanglakaristust</a:t>
            </a:r>
          </a:p>
          <a:p>
            <a:pPr marL="533400" indent="-5334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et-EE" sz="2400" dirty="0"/>
          </a:p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t-EE" sz="2400" dirty="0"/>
              <a:t>EP valimistel saab hääletada </a:t>
            </a:r>
            <a:r>
              <a:rPr lang="et-EE" sz="2400" b="1" dirty="0"/>
              <a:t>ainult ühes liikmesriigis</a:t>
            </a:r>
            <a:r>
              <a:rPr lang="et-EE" sz="2400" dirty="0"/>
              <a:t>, st päritoluriigis või asukohariigis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t-EE" sz="1050" dirty="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07D71EE-1D90-5E23-A278-2565D262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Kandideerimine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00CA5C4C-9388-57EB-83EE-E256028A9C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625" indent="0">
              <a:buNone/>
            </a:pPr>
            <a:endParaRPr lang="et-EE" dirty="0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A5F22C54-624B-448B-A8B4-B4E012516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mtClean="0"/>
              <a:t>18</a:t>
            </a:fld>
            <a:endParaRPr lang="et-EE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A81728BA-FB73-3E16-6918-78B430E70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354106"/>
              </p:ext>
            </p:extLst>
          </p:nvPr>
        </p:nvGraphicFramePr>
        <p:xfrm>
          <a:off x="467544" y="2204864"/>
          <a:ext cx="8229600" cy="4151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82664867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214659458"/>
                    </a:ext>
                  </a:extLst>
                </a:gridCol>
              </a:tblGrid>
              <a:tr h="593069"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Riigikogu valimised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Euroopa Parlamendi valimised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431896"/>
                  </a:ext>
                </a:extLst>
              </a:tr>
              <a:tr h="593069"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Vähemalt 21-aastane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Vähemalt 21-aastane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80896"/>
                  </a:ext>
                </a:extLst>
              </a:tr>
              <a:tr h="593069">
                <a:tc gridSpan="2">
                  <a:txBody>
                    <a:bodyPr/>
                    <a:lstStyle/>
                    <a:p>
                      <a:pPr algn="ctr"/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Registreeritud erakonnad ja üksikkandidaadid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77605"/>
                  </a:ext>
                </a:extLst>
              </a:tr>
              <a:tr h="593069"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Kuni 125 kandidaati nimekirjas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Kuni 9 kandidaati nimekirjas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010200"/>
                  </a:ext>
                </a:extLst>
              </a:tr>
              <a:tr h="593069"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</a:t>
                      </a:r>
                      <a:r>
                        <a:rPr lang="et-EE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valimisringkonda+üleriigiline</a:t>
                      </a:r>
                      <a:endParaRPr lang="et-EE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valimisringkond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979194"/>
                  </a:ext>
                </a:extLst>
              </a:tr>
              <a:tr h="593069"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Kautsjon 654 eurot (kandidaat)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Kautsjon 4100 eurot (kand.)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255797"/>
                  </a:ext>
                </a:extLst>
              </a:tr>
              <a:tr h="593069"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Künnis: 5% kehtivatest häältest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puudub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6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597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5D49DF7-F67A-7ABE-23F2-57A7FD6D3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Riigikogu valimised: 101 mandaati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104A96E3-D06F-8995-6C34-B70672174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2204863"/>
            <a:ext cx="8229600" cy="4516611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t-EE" b="1" dirty="0"/>
              <a:t>Ringkonna lihtkvoot</a:t>
            </a:r>
            <a:r>
              <a:rPr lang="et-EE" dirty="0"/>
              <a:t> = häälte koguarv/mandaatide arv, nt 50000 häält / 10 mandaati = 5000 häält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t-EE" b="1" dirty="0"/>
              <a:t>I Isikumandaat</a:t>
            </a:r>
            <a:r>
              <a:rPr lang="et-EE" dirty="0"/>
              <a:t>: kandidaat saab vähemalt lihtkvoodi võrra hääli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t-EE" b="1" dirty="0"/>
              <a:t>II Ringkonnamandaat:</a:t>
            </a:r>
            <a:r>
              <a:rPr lang="et-EE" dirty="0"/>
              <a:t> erakond saab nii mitu mandaati kui ületab lihtkvoodi. Valituks osutuvad enam hääli saanud kandidaadid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t-EE" dirty="0"/>
              <a:t>III </a:t>
            </a:r>
            <a:r>
              <a:rPr lang="et-EE" b="1" dirty="0"/>
              <a:t>Kompensatsioonimandaat: </a:t>
            </a:r>
            <a:r>
              <a:rPr lang="et-EE" dirty="0"/>
              <a:t>Jaotamata mandaadid jagatakse üleriigiliselt ja võrdeliselt. Valituks osutuvad kandidaadid erakonna määratud järjestuses</a:t>
            </a:r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6D552B82-1C1B-1AA9-DFD0-B787CAC68F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825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0203826-1E04-9FA0-2391-D39E17D7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Milleks valimised?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3CA5BF09-EE87-DC92-F9C9-B356D4B43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8219400" cy="4405798"/>
          </a:xfrm>
        </p:spPr>
        <p:txBody>
          <a:bodyPr>
            <a:normAutofit/>
          </a:bodyPr>
          <a:lstStyle/>
          <a:p>
            <a:r>
              <a:rPr lang="et-EE" dirty="0"/>
              <a:t>Esinduskogu loomine</a:t>
            </a:r>
          </a:p>
          <a:p>
            <a:r>
              <a:rPr lang="et-EE" dirty="0"/>
              <a:t>Esindatuse tagamine</a:t>
            </a:r>
          </a:p>
          <a:p>
            <a:r>
              <a:rPr lang="et-EE" dirty="0"/>
              <a:t>Legitiimsuse loomine</a:t>
            </a:r>
          </a:p>
          <a:p>
            <a:r>
              <a:rPr lang="et-EE" dirty="0"/>
              <a:t>Poliitika kujundamine</a:t>
            </a:r>
          </a:p>
          <a:p>
            <a:r>
              <a:rPr lang="et-EE" dirty="0"/>
              <a:t>Poliitikute värbamine</a:t>
            </a:r>
          </a:p>
          <a:p>
            <a:r>
              <a:rPr lang="et-EE" dirty="0"/>
              <a:t>Valija harimine</a:t>
            </a:r>
          </a:p>
          <a:p>
            <a:r>
              <a:rPr lang="et-EE" dirty="0"/>
              <a:t>Eliidi huvide teenimine?</a:t>
            </a:r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65687131-D0FD-F21F-10B2-27D64279E4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89286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C319756-813A-2F0B-D258-CABE68FD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EP valimised: 7 mandaati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BE573524-0B97-E187-03FD-FFDB2C1C5A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Mandaadid võrdeliselt erakondade ja üksikkandidaatide vahel</a:t>
            </a:r>
          </a:p>
          <a:p>
            <a:r>
              <a:rPr lang="et-EE" dirty="0"/>
              <a:t>Valituks osutub nimekirjast rohkem hääli saanud kandidaat</a:t>
            </a:r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5CFD20BE-5AF8-F98B-8269-232A20535F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mtClean="0"/>
              <a:t>20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3432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33B716E-B15D-B0BD-76A6-C61EECBA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Aitäh!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332E0772-3A44-0FA9-02AB-C248F140F0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625" indent="0">
              <a:buNone/>
            </a:pPr>
            <a:r>
              <a:rPr lang="et-EE" dirty="0">
                <a:hlinkClick r:id="rId2"/>
              </a:rPr>
              <a:t>www.valimised.ee</a:t>
            </a:r>
            <a:r>
              <a:rPr lang="et-EE" dirty="0"/>
              <a:t> </a:t>
            </a:r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83546872-914A-14E9-5280-FF1921A627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mtClean="0"/>
              <a:t>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151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ealkiri 1">
            <a:extLst>
              <a:ext uri="{FF2B5EF4-FFF2-40B4-BE49-F238E27FC236}">
                <a16:creationId xmlns:a16="http://schemas.microsoft.com/office/drawing/2014/main" id="{EBCEAA76-17E0-A730-F872-B78323B3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dirty="0"/>
              <a:t>Valija suhe esindajaga</a:t>
            </a:r>
          </a:p>
        </p:txBody>
      </p:sp>
      <p:sp>
        <p:nvSpPr>
          <p:cNvPr id="9219" name="Sisu kohatäide 2">
            <a:extLst>
              <a:ext uri="{FF2B5EF4-FFF2-40B4-BE49-F238E27FC236}">
                <a16:creationId xmlns:a16="http://schemas.microsoft.com/office/drawing/2014/main" id="{4BDF5770-0709-4110-CA9F-E3E36FE6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04864"/>
            <a:ext cx="8219400" cy="4405798"/>
          </a:xfrm>
        </p:spPr>
        <p:txBody>
          <a:bodyPr>
            <a:normAutofit lnSpcReduction="10000"/>
          </a:bodyPr>
          <a:lstStyle/>
          <a:p>
            <a:r>
              <a:rPr kumimoji="1" lang="et-EE" altLang="et-EE" dirty="0"/>
              <a:t>Usaldusisik</a:t>
            </a:r>
            <a:endParaRPr lang="et-EE" altLang="et-EE" dirty="0"/>
          </a:p>
          <a:p>
            <a:pPr lvl="1"/>
            <a:r>
              <a:rPr kumimoji="1" lang="et-EE" altLang="et-EE" dirty="0"/>
              <a:t>Esindajal isiklik vabadus</a:t>
            </a:r>
          </a:p>
          <a:p>
            <a:r>
              <a:rPr kumimoji="1" lang="et-EE" altLang="et-EE" dirty="0"/>
              <a:t>Esindusisik</a:t>
            </a:r>
          </a:p>
          <a:p>
            <a:pPr lvl="1"/>
            <a:r>
              <a:rPr kumimoji="1" lang="et-EE" altLang="et-EE" dirty="0"/>
              <a:t>Esindaja peab alluma juhistele</a:t>
            </a:r>
            <a:endParaRPr lang="et-EE" altLang="et-EE" dirty="0"/>
          </a:p>
          <a:p>
            <a:r>
              <a:rPr kumimoji="1" lang="et-EE" altLang="et-EE" dirty="0"/>
              <a:t>Parteikeskne suhe</a:t>
            </a:r>
          </a:p>
          <a:p>
            <a:pPr lvl="1"/>
            <a:r>
              <a:rPr kumimoji="1" lang="et-EE" altLang="et-EE" dirty="0"/>
              <a:t>Esindaja järgib parteijoont, isiklikult vähetähtis</a:t>
            </a:r>
            <a:endParaRPr lang="et-EE" altLang="et-EE" dirty="0"/>
          </a:p>
          <a:p>
            <a:r>
              <a:rPr kumimoji="1" lang="et-EE" altLang="et-EE" dirty="0"/>
              <a:t>Sarnasus valijaga</a:t>
            </a:r>
          </a:p>
          <a:p>
            <a:pPr lvl="1"/>
            <a:r>
              <a:rPr kumimoji="1" lang="et-EE" altLang="et-EE" dirty="0"/>
              <a:t>Esindaja valitakse gruppi kuulumise alusel</a:t>
            </a:r>
            <a:endParaRPr lang="et-EE" altLang="et-EE" dirty="0"/>
          </a:p>
          <a:p>
            <a:endParaRPr lang="et-EE" alt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271063E-6E4D-A45B-50AD-1E5E13FE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Kuidas valija otsustab?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94CBFF19-A14B-4F8F-B991-3179C4E267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Valija määratleb end läbi partei</a:t>
            </a:r>
          </a:p>
          <a:p>
            <a:r>
              <a:rPr lang="et-EE" dirty="0"/>
              <a:t>Valija määratleb end läbi grupi (klass, sugu, usk)</a:t>
            </a:r>
          </a:p>
          <a:p>
            <a:r>
              <a:rPr lang="et-EE" dirty="0"/>
              <a:t>Valija lähtub isiklikest huvidest ja väärtustest</a:t>
            </a:r>
          </a:p>
          <a:p>
            <a:r>
              <a:rPr lang="et-EE" dirty="0"/>
              <a:t>Valija on mõjutatud valitsevast ideoloogiast</a:t>
            </a:r>
          </a:p>
          <a:p>
            <a:r>
              <a:rPr lang="et-EE" dirty="0"/>
              <a:t>Kas valija hääletab ratsionaalselt?</a:t>
            </a:r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6EE962C5-3D9D-CCA3-F3E0-9B6CB70840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4469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ealkiri 1">
            <a:extLst>
              <a:ext uri="{FF2B5EF4-FFF2-40B4-BE49-F238E27FC236}">
                <a16:creationId xmlns:a16="http://schemas.microsoft.com/office/drawing/2014/main" id="{EBC4FB55-229B-7A92-CD5A-3C67E1461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38504"/>
            <a:ext cx="8446957" cy="999962"/>
          </a:xfrm>
        </p:spPr>
        <p:txBody>
          <a:bodyPr>
            <a:normAutofit fontScale="90000"/>
          </a:bodyPr>
          <a:lstStyle/>
          <a:p>
            <a:r>
              <a:rPr lang="et-EE" altLang="et-EE" dirty="0"/>
              <a:t>Riigivõimu teostamine rahva poolt</a:t>
            </a:r>
          </a:p>
        </p:txBody>
      </p:sp>
      <p:sp>
        <p:nvSpPr>
          <p:cNvPr id="6147" name="Sisu kohatäide 2">
            <a:extLst>
              <a:ext uri="{FF2B5EF4-FFF2-40B4-BE49-F238E27FC236}">
                <a16:creationId xmlns:a16="http://schemas.microsoft.com/office/drawing/2014/main" id="{12595510-FD34-7FCC-42AD-41BC9333A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altLang="et-EE" dirty="0"/>
              <a:t>Valimised</a:t>
            </a:r>
          </a:p>
          <a:p>
            <a:r>
              <a:rPr lang="et-EE" altLang="et-EE" dirty="0"/>
              <a:t>Rahvahääletus</a:t>
            </a:r>
          </a:p>
          <a:p>
            <a:r>
              <a:rPr lang="et-EE" altLang="et-EE" dirty="0"/>
              <a:t>Rahvaalgatus</a:t>
            </a:r>
          </a:p>
          <a:p>
            <a:r>
              <a:rPr lang="et-EE" altLang="et-EE" dirty="0"/>
              <a:t>Rahvaküsitlus</a:t>
            </a:r>
          </a:p>
          <a:p>
            <a:endParaRPr lang="et-EE" altLang="et-EE" dirty="0"/>
          </a:p>
          <a:p>
            <a:r>
              <a:rPr lang="et-EE" altLang="et-EE" dirty="0"/>
              <a:t>PS § 56: Kõrgeimat riigivõimu teostab rahvas hääleõiguslike kodanike kaudu:</a:t>
            </a:r>
            <a:br>
              <a:rPr lang="et-EE" altLang="et-EE" dirty="0"/>
            </a:br>
            <a:r>
              <a:rPr lang="et-EE" altLang="et-EE" dirty="0"/>
              <a:t>1) Riigikogu valimisega;</a:t>
            </a:r>
            <a:br>
              <a:rPr lang="et-EE" altLang="et-EE" dirty="0"/>
            </a:br>
            <a:r>
              <a:rPr lang="et-EE" altLang="et-EE" dirty="0"/>
              <a:t>2) rahvahääletusega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d0e1355964_0_0"/>
          <p:cNvSpPr txBox="1">
            <a:spLocks noGrp="1"/>
          </p:cNvSpPr>
          <p:nvPr>
            <p:ph type="title"/>
          </p:nvPr>
        </p:nvSpPr>
        <p:spPr>
          <a:xfrm>
            <a:off x="457200" y="1338504"/>
            <a:ext cx="82296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t-EE" sz="4400" dirty="0"/>
              <a:t>Valimiste aluspõhimõtted põhiseaduses</a:t>
            </a:r>
            <a:endParaRPr sz="4400" dirty="0"/>
          </a:p>
        </p:txBody>
      </p:sp>
      <p:sp>
        <p:nvSpPr>
          <p:cNvPr id="176" name="Google Shape;176;g1d0e1355964_0_0"/>
          <p:cNvSpPr txBox="1">
            <a:spLocks noGrp="1"/>
          </p:cNvSpPr>
          <p:nvPr>
            <p:ph type="body" idx="1"/>
          </p:nvPr>
        </p:nvSpPr>
        <p:spPr>
          <a:xfrm>
            <a:off x="467543" y="2204864"/>
            <a:ext cx="8571525" cy="4516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95000"/>
              <a:buNone/>
            </a:pPr>
            <a:r>
              <a:rPr lang="et-EE" dirty="0"/>
              <a:t>1920: </a:t>
            </a:r>
            <a:r>
              <a:rPr lang="et-EE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§ 36</a:t>
            </a:r>
            <a:r>
              <a:rPr lang="et-E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Riigikogus on sada liiget, kes valitakse üleüldisel, ühetaolisel, otsekohesel ja </a:t>
            </a:r>
            <a:r>
              <a:rPr lang="et-EE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salasel</a:t>
            </a:r>
            <a:r>
              <a:rPr lang="et-E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hääletamisel proportsionaalsuse põhimõtete alusel.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95000"/>
              <a:buNone/>
            </a:pPr>
            <a:r>
              <a:rPr lang="et-E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1992: </a:t>
            </a:r>
            <a:r>
              <a:rPr lang="et-EE" b="1" i="0" dirty="0">
                <a:solidFill>
                  <a:srgbClr val="20202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§ 60.</a:t>
            </a:r>
            <a:r>
              <a:rPr lang="et-EE" b="0" i="0" u="none" strike="noStrike" dirty="0">
                <a:solidFill>
                  <a:srgbClr val="0061A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  </a:t>
            </a:r>
            <a:r>
              <a:rPr lang="et-EE" b="0" i="0" dirty="0">
                <a:solidFill>
                  <a:srgbClr val="20202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Riigikogul on sada üks liiget. Riigikogu liikmed valitakse vabadel valimistel proportsionaalsuse põhimõtte alusel. Valimised on üldised, ühetaolised ja otsesed. Hääletamine on salajane.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7" name="Google Shape;177;g1d0e1355964_0_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t-EE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ealkiri 1">
            <a:extLst>
              <a:ext uri="{FF2B5EF4-FFF2-40B4-BE49-F238E27FC236}">
                <a16:creationId xmlns:a16="http://schemas.microsoft.com/office/drawing/2014/main" id="{5FB266F3-3DDC-E082-F3C8-DBAAB615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/>
              <a:t>Valimised Eestis</a:t>
            </a:r>
          </a:p>
        </p:txBody>
      </p:sp>
      <p:sp>
        <p:nvSpPr>
          <p:cNvPr id="7171" name="Sisu kohatäide 2">
            <a:extLst>
              <a:ext uri="{FF2B5EF4-FFF2-40B4-BE49-F238E27FC236}">
                <a16:creationId xmlns:a16="http://schemas.microsoft.com/office/drawing/2014/main" id="{4887E1BF-750D-1769-D840-DDEE8BCB5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150966"/>
          </a:xfrm>
        </p:spPr>
        <p:txBody>
          <a:bodyPr/>
          <a:lstStyle/>
          <a:p>
            <a:pPr eaLnBrk="1" hangingPunct="1"/>
            <a:r>
              <a:rPr lang="et-EE" altLang="et-EE" dirty="0"/>
              <a:t>Riigikogu valimised (intervall 4 a, 2027)</a:t>
            </a:r>
          </a:p>
          <a:p>
            <a:pPr eaLnBrk="1" hangingPunct="1"/>
            <a:r>
              <a:rPr lang="et-EE" altLang="et-EE" dirty="0"/>
              <a:t>Rahvahääletus (1991, 1992, 2003) </a:t>
            </a:r>
          </a:p>
          <a:p>
            <a:pPr eaLnBrk="1" hangingPunct="1"/>
            <a:r>
              <a:rPr lang="et-EE" altLang="et-EE" dirty="0"/>
              <a:t>Kohaliku omavalitsuse volikogu valimised (4 a, 2025) - KOVVS</a:t>
            </a:r>
          </a:p>
          <a:p>
            <a:pPr eaLnBrk="1" hangingPunct="1"/>
            <a:r>
              <a:rPr lang="et-EE" altLang="et-EE" dirty="0"/>
              <a:t>Euroopa Parlamendi valimised (5 a, 2024)</a:t>
            </a:r>
          </a:p>
          <a:p>
            <a:pPr eaLnBrk="1" hangingPunct="1"/>
            <a:r>
              <a:rPr lang="et-EE" altLang="et-EE" dirty="0"/>
              <a:t> </a:t>
            </a:r>
            <a:r>
              <a:rPr lang="et-EE" altLang="et-EE" sz="2800" i="1" dirty="0"/>
              <a:t>Vabariigi Presidendi valimised (5 a, 2026) - VPVS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ealkiri 1">
            <a:extLst>
              <a:ext uri="{FF2B5EF4-FFF2-40B4-BE49-F238E27FC236}">
                <a16:creationId xmlns:a16="http://schemas.microsoft.com/office/drawing/2014/main" id="{60BCE6CC-A0DE-11A8-0607-90C57BB4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/>
              <a:t>Valimiste vabadus</a:t>
            </a:r>
          </a:p>
        </p:txBody>
      </p:sp>
      <p:sp>
        <p:nvSpPr>
          <p:cNvPr id="17411" name="Sisu kohatäide 2">
            <a:extLst>
              <a:ext uri="{FF2B5EF4-FFF2-40B4-BE49-F238E27FC236}">
                <a16:creationId xmlns:a16="http://schemas.microsoft.com/office/drawing/2014/main" id="{973D72DA-1E56-F438-FF81-26CFFD140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/>
              <a:t>Vabadus osaleda valimistel (ka jätta osalemata)</a:t>
            </a:r>
          </a:p>
          <a:p>
            <a:pPr eaLnBrk="1" hangingPunct="1"/>
            <a:r>
              <a:rPr lang="et-EE" altLang="et-EE"/>
              <a:t>Hääletada vabalt, oma tahte kohaselt, ilma välise sunnita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t-EE" altLang="et-EE"/>
          </a:p>
          <a:p>
            <a:pPr eaLnBrk="1" hangingPunct="1">
              <a:buFont typeface="Arial" panose="020B0604020202020204" pitchFamily="34" charset="0"/>
              <a:buNone/>
            </a:pPr>
            <a:endParaRPr lang="et-EE" altLang="et-EE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t-EE" altLang="et-EE"/>
              <a:t>KarS § 160-168, süüteod valimisvabaduse vastu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ealkiri 1">
            <a:extLst>
              <a:ext uri="{FF2B5EF4-FFF2-40B4-BE49-F238E27FC236}">
                <a16:creationId xmlns:a16="http://schemas.microsoft.com/office/drawing/2014/main" id="{BFCACFCB-267A-7E23-C207-D7FF6BF40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t-EE" altLang="et-EE" dirty="0"/>
              <a:t>Ühetaolisus (võrdsus)</a:t>
            </a:r>
          </a:p>
        </p:txBody>
      </p:sp>
      <p:sp>
        <p:nvSpPr>
          <p:cNvPr id="13315" name="Sisu kohatäide 2">
            <a:extLst>
              <a:ext uri="{FF2B5EF4-FFF2-40B4-BE49-F238E27FC236}">
                <a16:creationId xmlns:a16="http://schemas.microsoft.com/office/drawing/2014/main" id="{BD308D0A-B354-275B-F75C-66ED43945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t-EE" altLang="et-EE" dirty="0"/>
              <a:t>Igal valijal võrdne arv hääli</a:t>
            </a:r>
          </a:p>
          <a:p>
            <a:pPr eaLnBrk="1" hangingPunct="1">
              <a:defRPr/>
            </a:pPr>
            <a:r>
              <a:rPr lang="et-EE" altLang="et-EE" dirty="0"/>
              <a:t>Hääle kaal on võrdne</a:t>
            </a:r>
          </a:p>
          <a:p>
            <a:pPr eaLnBrk="1" hangingPunct="1">
              <a:defRPr/>
            </a:pPr>
            <a:r>
              <a:rPr lang="et-EE" altLang="et-EE" dirty="0"/>
              <a:t>Kandideerimistingimused on võrdsed</a:t>
            </a:r>
          </a:p>
          <a:p>
            <a:pPr eaLnBrk="1" hangingPunct="1">
              <a:defRPr/>
            </a:pPr>
            <a:r>
              <a:rPr lang="et-EE" altLang="et-EE" dirty="0"/>
              <a:t>Mandaadid jaotatakse ringkondade vahel proportsionaalselt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og">
  <a:themeElements>
    <a:clrScheme name="Valimised">
      <a:dk1>
        <a:srgbClr val="000000"/>
      </a:dk1>
      <a:lt1>
        <a:srgbClr val="FFFFFF"/>
      </a:lt1>
      <a:dk2>
        <a:srgbClr val="1F497D"/>
      </a:dk2>
      <a:lt2>
        <a:srgbClr val="C6D9F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684</Words>
  <Application>Microsoft Office PowerPoint</Application>
  <PresentationFormat>Ekraaniseanss (4:3)</PresentationFormat>
  <Paragraphs>140</Paragraphs>
  <Slides>21</Slides>
  <Notes>11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21</vt:i4>
      </vt:variant>
    </vt:vector>
  </HeadingPairs>
  <TitlesOfParts>
    <vt:vector size="25" baseType="lpstr">
      <vt:lpstr>Arial</vt:lpstr>
      <vt:lpstr>Calibri</vt:lpstr>
      <vt:lpstr>Noto Sans Symbols</vt:lpstr>
      <vt:lpstr>Voog</vt:lpstr>
      <vt:lpstr>Valimiste aluspõhimõtted</vt:lpstr>
      <vt:lpstr>Milleks valimised?</vt:lpstr>
      <vt:lpstr>Valija suhe esindajaga</vt:lpstr>
      <vt:lpstr>Kuidas valija otsustab?</vt:lpstr>
      <vt:lpstr>Riigivõimu teostamine rahva poolt</vt:lpstr>
      <vt:lpstr>Valimiste aluspõhimõtted põhiseaduses</vt:lpstr>
      <vt:lpstr>Valimised Eestis</vt:lpstr>
      <vt:lpstr>Valimiste vabadus</vt:lpstr>
      <vt:lpstr>Ühetaolisus (võrdsus)</vt:lpstr>
      <vt:lpstr>RK valimised: valimisringkonnad</vt:lpstr>
      <vt:lpstr>Üldisus</vt:lpstr>
      <vt:lpstr>Otsesus</vt:lpstr>
      <vt:lpstr>Salajasus</vt:lpstr>
      <vt:lpstr>Valimiste usaldusväärsuse tagamine</vt:lpstr>
      <vt:lpstr>Proportsionaalsus</vt:lpstr>
      <vt:lpstr>Hääleõigus</vt:lpstr>
      <vt:lpstr>Hääletamisõiguse erisused</vt:lpstr>
      <vt:lpstr>Kandideerimine</vt:lpstr>
      <vt:lpstr>Riigikogu valimised: 101 mandaati</vt:lpstr>
      <vt:lpstr>EP valimised: 7 mandaati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Valimiste aluspõhimõtted</dc:title>
  <dc:creator>Arne Koitmäe</dc:creator>
  <cp:lastModifiedBy>Nellika Valder</cp:lastModifiedBy>
  <cp:revision>4</cp:revision>
  <dcterms:created xsi:type="dcterms:W3CDTF">2020-12-16T13:15:58Z</dcterms:created>
  <dcterms:modified xsi:type="dcterms:W3CDTF">2024-01-31T09:56:19Z</dcterms:modified>
</cp:coreProperties>
</file>