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05" r:id="rId2"/>
  </p:sldMasterIdLst>
  <p:notesMasterIdLst>
    <p:notesMasterId r:id="rId40"/>
  </p:notesMasterIdLst>
  <p:sldIdLst>
    <p:sldId id="256" r:id="rId3"/>
    <p:sldId id="442" r:id="rId4"/>
    <p:sldId id="443" r:id="rId5"/>
    <p:sldId id="448" r:id="rId6"/>
    <p:sldId id="449" r:id="rId7"/>
    <p:sldId id="450" r:id="rId8"/>
    <p:sldId id="451" r:id="rId9"/>
    <p:sldId id="452" r:id="rId10"/>
    <p:sldId id="444" r:id="rId11"/>
    <p:sldId id="332" r:id="rId12"/>
    <p:sldId id="446" r:id="rId13"/>
    <p:sldId id="447" r:id="rId14"/>
    <p:sldId id="346" r:id="rId15"/>
    <p:sldId id="340" r:id="rId16"/>
    <p:sldId id="284" r:id="rId17"/>
    <p:sldId id="308" r:id="rId18"/>
    <p:sldId id="453" r:id="rId19"/>
    <p:sldId id="454" r:id="rId20"/>
    <p:sldId id="371" r:id="rId21"/>
    <p:sldId id="400" r:id="rId22"/>
    <p:sldId id="372" r:id="rId23"/>
    <p:sldId id="455" r:id="rId24"/>
    <p:sldId id="388" r:id="rId25"/>
    <p:sldId id="373" r:id="rId26"/>
    <p:sldId id="378" r:id="rId27"/>
    <p:sldId id="380" r:id="rId28"/>
    <p:sldId id="456" r:id="rId29"/>
    <p:sldId id="457" r:id="rId30"/>
    <p:sldId id="379" r:id="rId31"/>
    <p:sldId id="320" r:id="rId32"/>
    <p:sldId id="418" r:id="rId33"/>
    <p:sldId id="419" r:id="rId34"/>
    <p:sldId id="420" r:id="rId35"/>
    <p:sldId id="323" r:id="rId36"/>
    <p:sldId id="326" r:id="rId37"/>
    <p:sldId id="458" r:id="rId38"/>
    <p:sldId id="385" r:id="rId39"/>
  </p:sldIdLst>
  <p:sldSz cx="12192000" cy="6858000"/>
  <p:notesSz cx="6797675" cy="992822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ikejaotis" id="{DCC714D4-DF06-4C6E-B29C-0A4B375B3E47}">
          <p14:sldIdLst>
            <p14:sldId id="256"/>
          </p14:sldIdLst>
        </p14:section>
        <p14:section name="Vaatlemine ja valimiste korraldajad" id="{B03373AD-E7D3-47C9-9346-EE117203E1D1}">
          <p14:sldIdLst>
            <p14:sldId id="442"/>
            <p14:sldId id="443"/>
            <p14:sldId id="448"/>
            <p14:sldId id="449"/>
            <p14:sldId id="450"/>
            <p14:sldId id="451"/>
            <p14:sldId id="452"/>
            <p14:sldId id="444"/>
            <p14:sldId id="332"/>
            <p14:sldId id="446"/>
            <p14:sldId id="447"/>
            <p14:sldId id="346"/>
          </p14:sldIdLst>
        </p14:section>
        <p14:section name="Hääletamise korraldus" id="{2CCA58CE-5088-4F77-8B45-BF3C422BBA57}">
          <p14:sldIdLst>
            <p14:sldId id="340"/>
            <p14:sldId id="284"/>
            <p14:sldId id="308"/>
            <p14:sldId id="453"/>
            <p14:sldId id="454"/>
            <p14:sldId id="371"/>
            <p14:sldId id="400"/>
            <p14:sldId id="372"/>
            <p14:sldId id="455"/>
            <p14:sldId id="388"/>
          </p14:sldIdLst>
        </p14:section>
        <p14:section name="Häälte lugemine" id="{86E0B7E4-2455-4E1A-812F-304F5A27D917}">
          <p14:sldIdLst>
            <p14:sldId id="373"/>
            <p14:sldId id="378"/>
            <p14:sldId id="380"/>
            <p14:sldId id="456"/>
            <p14:sldId id="457"/>
          </p14:sldIdLst>
        </p14:section>
        <p14:section name="Kaebused" id="{C4D4EDA4-D679-4A28-8F22-1F6C828805A3}">
          <p14:sldIdLst>
            <p14:sldId id="379"/>
            <p14:sldId id="320"/>
            <p14:sldId id="418"/>
            <p14:sldId id="419"/>
            <p14:sldId id="420"/>
            <p14:sldId id="323"/>
            <p14:sldId id="326"/>
            <p14:sldId id="458"/>
            <p14:sldId id="3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111" d="100"/>
          <a:sy n="111" d="100"/>
        </p:scale>
        <p:origin x="7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45F46-273E-4C64-81CA-B5EEEDB2890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5FC8BC3-0653-4C30-A474-75D3D7FC153A}">
      <dgm:prSet/>
      <dgm:spPr/>
      <dgm:t>
        <a:bodyPr/>
        <a:lstStyle/>
        <a:p>
          <a:r>
            <a:rPr lang="et-EE"/>
            <a:t>Hääletamismärge elektroonilises valijate nimekirjas</a:t>
          </a:r>
          <a:endParaRPr lang="en-US"/>
        </a:p>
      </dgm:t>
    </dgm:pt>
    <dgm:pt modelId="{B622E82B-B9DB-4F27-816C-551A3AC46ED4}" type="parTrans" cxnId="{14ED5F1E-1415-4CB5-8C1C-A5A0A2047AC1}">
      <dgm:prSet/>
      <dgm:spPr/>
      <dgm:t>
        <a:bodyPr/>
        <a:lstStyle/>
        <a:p>
          <a:endParaRPr lang="en-US"/>
        </a:p>
      </dgm:t>
    </dgm:pt>
    <dgm:pt modelId="{DCD88816-693D-4B6C-8AD9-41CA92000DAD}" type="sibTrans" cxnId="{14ED5F1E-1415-4CB5-8C1C-A5A0A2047AC1}">
      <dgm:prSet/>
      <dgm:spPr/>
      <dgm:t>
        <a:bodyPr/>
        <a:lstStyle/>
        <a:p>
          <a:endParaRPr lang="en-US"/>
        </a:p>
      </dgm:t>
    </dgm:pt>
    <dgm:pt modelId="{FCA900FC-7DEE-414F-B10E-96AC934A5A69}">
      <dgm:prSet/>
      <dgm:spPr/>
      <dgm:t>
        <a:bodyPr/>
        <a:lstStyle/>
        <a:p>
          <a:r>
            <a:rPr lang="et-EE"/>
            <a:t>Allkiri paberil sedeli saamise kohta</a:t>
          </a:r>
          <a:endParaRPr lang="en-US"/>
        </a:p>
      </dgm:t>
    </dgm:pt>
    <dgm:pt modelId="{C9E214CF-FFC5-487E-A995-2AFB184F39F7}" type="parTrans" cxnId="{07CC0D9B-1401-4B8F-AB88-C9B04DECE533}">
      <dgm:prSet/>
      <dgm:spPr/>
      <dgm:t>
        <a:bodyPr/>
        <a:lstStyle/>
        <a:p>
          <a:endParaRPr lang="en-US"/>
        </a:p>
      </dgm:t>
    </dgm:pt>
    <dgm:pt modelId="{49EBC8DC-C538-4358-BCC5-6ED0330B1A8E}" type="sibTrans" cxnId="{07CC0D9B-1401-4B8F-AB88-C9B04DECE533}">
      <dgm:prSet/>
      <dgm:spPr/>
      <dgm:t>
        <a:bodyPr/>
        <a:lstStyle/>
        <a:p>
          <a:endParaRPr lang="en-US"/>
        </a:p>
      </dgm:t>
    </dgm:pt>
    <dgm:pt modelId="{C642AA85-4F7C-4CD9-B378-4892B3FFF923}">
      <dgm:prSet/>
      <dgm:spPr/>
      <dgm:t>
        <a:bodyPr/>
        <a:lstStyle/>
        <a:p>
          <a:r>
            <a:rPr lang="et-EE" dirty="0"/>
            <a:t>Tagastatud sedel</a:t>
          </a:r>
          <a:endParaRPr lang="en-US" dirty="0"/>
        </a:p>
      </dgm:t>
    </dgm:pt>
    <dgm:pt modelId="{D23D154B-54AE-4706-8824-B147446712E1}" type="parTrans" cxnId="{272C3302-6366-47FF-99F3-22EE1DC10646}">
      <dgm:prSet/>
      <dgm:spPr/>
      <dgm:t>
        <a:bodyPr/>
        <a:lstStyle/>
        <a:p>
          <a:endParaRPr lang="en-US"/>
        </a:p>
      </dgm:t>
    </dgm:pt>
    <dgm:pt modelId="{0C8658E4-2107-44B8-BD60-806E44A15AC1}" type="sibTrans" cxnId="{272C3302-6366-47FF-99F3-22EE1DC10646}">
      <dgm:prSet/>
      <dgm:spPr/>
      <dgm:t>
        <a:bodyPr/>
        <a:lstStyle/>
        <a:p>
          <a:endParaRPr lang="en-US"/>
        </a:p>
      </dgm:t>
    </dgm:pt>
    <dgm:pt modelId="{209828F3-F28A-4F3D-BA43-DB26C086688A}">
      <dgm:prSet/>
      <dgm:spPr/>
      <dgm:t>
        <a:bodyPr/>
        <a:lstStyle/>
        <a:p>
          <a:r>
            <a:rPr lang="et-EE"/>
            <a:t>Rikutud sedel</a:t>
          </a:r>
          <a:endParaRPr lang="en-US"/>
        </a:p>
      </dgm:t>
    </dgm:pt>
    <dgm:pt modelId="{05C43173-D22A-41AE-BC0D-93CB22FE7D51}" type="parTrans" cxnId="{6EF44864-2B1F-49AD-BAF0-667A580495C9}">
      <dgm:prSet/>
      <dgm:spPr/>
      <dgm:t>
        <a:bodyPr/>
        <a:lstStyle/>
        <a:p>
          <a:endParaRPr lang="en-US"/>
        </a:p>
      </dgm:t>
    </dgm:pt>
    <dgm:pt modelId="{337B13F2-4BA6-4693-AF2B-2EBC902A9940}" type="sibTrans" cxnId="{6EF44864-2B1F-49AD-BAF0-667A580495C9}">
      <dgm:prSet/>
      <dgm:spPr/>
      <dgm:t>
        <a:bodyPr/>
        <a:lstStyle/>
        <a:p>
          <a:endParaRPr lang="en-US"/>
        </a:p>
      </dgm:t>
    </dgm:pt>
    <dgm:pt modelId="{AD4792D3-ED00-421F-B6D6-02014DB10C18}" type="pres">
      <dgm:prSet presAssocID="{C4E45F46-273E-4C64-81CA-B5EEEDB2890B}" presName="diagram" presStyleCnt="0">
        <dgm:presLayoutVars>
          <dgm:dir/>
          <dgm:resizeHandles val="exact"/>
        </dgm:presLayoutVars>
      </dgm:prSet>
      <dgm:spPr/>
    </dgm:pt>
    <dgm:pt modelId="{3E660DAC-3763-44ED-BF9A-FCFD8E25A6EB}" type="pres">
      <dgm:prSet presAssocID="{F5FC8BC3-0653-4C30-A474-75D3D7FC153A}" presName="node" presStyleLbl="node1" presStyleIdx="0" presStyleCnt="4">
        <dgm:presLayoutVars>
          <dgm:bulletEnabled val="1"/>
        </dgm:presLayoutVars>
      </dgm:prSet>
      <dgm:spPr/>
    </dgm:pt>
    <dgm:pt modelId="{74778B43-5B45-4717-BEBE-EC22DB5CACB0}" type="pres">
      <dgm:prSet presAssocID="{DCD88816-693D-4B6C-8AD9-41CA92000DAD}" presName="sibTrans" presStyleCnt="0"/>
      <dgm:spPr/>
    </dgm:pt>
    <dgm:pt modelId="{EC4A5C5E-BD4F-43FA-8B17-9FE171DD9703}" type="pres">
      <dgm:prSet presAssocID="{FCA900FC-7DEE-414F-B10E-96AC934A5A69}" presName="node" presStyleLbl="node1" presStyleIdx="1" presStyleCnt="4">
        <dgm:presLayoutVars>
          <dgm:bulletEnabled val="1"/>
        </dgm:presLayoutVars>
      </dgm:prSet>
      <dgm:spPr/>
    </dgm:pt>
    <dgm:pt modelId="{8EB27182-8CDA-40A5-B699-266A18FB0A04}" type="pres">
      <dgm:prSet presAssocID="{49EBC8DC-C538-4358-BCC5-6ED0330B1A8E}" presName="sibTrans" presStyleCnt="0"/>
      <dgm:spPr/>
    </dgm:pt>
    <dgm:pt modelId="{0DD5C821-B066-4084-AD3C-E3D1278E55DF}" type="pres">
      <dgm:prSet presAssocID="{C642AA85-4F7C-4CD9-B378-4892B3FFF923}" presName="node" presStyleLbl="node1" presStyleIdx="2" presStyleCnt="4" custLinFactX="-100000" custLinFactY="15000" custLinFactNeighborX="-118335" custLinFactNeighborY="100000">
        <dgm:presLayoutVars>
          <dgm:bulletEnabled val="1"/>
        </dgm:presLayoutVars>
      </dgm:prSet>
      <dgm:spPr/>
    </dgm:pt>
    <dgm:pt modelId="{78D8027E-E4F3-429E-9F1F-7C444B841A4B}" type="pres">
      <dgm:prSet presAssocID="{0C8658E4-2107-44B8-BD60-806E44A15AC1}" presName="sibTrans" presStyleCnt="0"/>
      <dgm:spPr/>
    </dgm:pt>
    <dgm:pt modelId="{48A70CB5-3291-49B1-825F-39026AE97590}" type="pres">
      <dgm:prSet presAssocID="{209828F3-F28A-4F3D-BA43-DB26C086688A}" presName="node" presStyleLbl="node1" presStyleIdx="3" presStyleCnt="4">
        <dgm:presLayoutVars>
          <dgm:bulletEnabled val="1"/>
        </dgm:presLayoutVars>
      </dgm:prSet>
      <dgm:spPr/>
    </dgm:pt>
  </dgm:ptLst>
  <dgm:cxnLst>
    <dgm:cxn modelId="{272C3302-6366-47FF-99F3-22EE1DC10646}" srcId="{C4E45F46-273E-4C64-81CA-B5EEEDB2890B}" destId="{C642AA85-4F7C-4CD9-B378-4892B3FFF923}" srcOrd="2" destOrd="0" parTransId="{D23D154B-54AE-4706-8824-B147446712E1}" sibTransId="{0C8658E4-2107-44B8-BD60-806E44A15AC1}"/>
    <dgm:cxn modelId="{577B8019-95F3-422D-AB8E-1E6521FBDCE0}" type="presOf" srcId="{FCA900FC-7DEE-414F-B10E-96AC934A5A69}" destId="{EC4A5C5E-BD4F-43FA-8B17-9FE171DD9703}" srcOrd="0" destOrd="0" presId="urn:microsoft.com/office/officeart/2005/8/layout/default"/>
    <dgm:cxn modelId="{14ED5F1E-1415-4CB5-8C1C-A5A0A2047AC1}" srcId="{C4E45F46-273E-4C64-81CA-B5EEEDB2890B}" destId="{F5FC8BC3-0653-4C30-A474-75D3D7FC153A}" srcOrd="0" destOrd="0" parTransId="{B622E82B-B9DB-4F27-816C-551A3AC46ED4}" sibTransId="{DCD88816-693D-4B6C-8AD9-41CA92000DAD}"/>
    <dgm:cxn modelId="{6EF44864-2B1F-49AD-BAF0-667A580495C9}" srcId="{C4E45F46-273E-4C64-81CA-B5EEEDB2890B}" destId="{209828F3-F28A-4F3D-BA43-DB26C086688A}" srcOrd="3" destOrd="0" parTransId="{05C43173-D22A-41AE-BC0D-93CB22FE7D51}" sibTransId="{337B13F2-4BA6-4693-AF2B-2EBC902A9940}"/>
    <dgm:cxn modelId="{87119678-E88F-4607-BA76-7EC4D030E686}" type="presOf" srcId="{F5FC8BC3-0653-4C30-A474-75D3D7FC153A}" destId="{3E660DAC-3763-44ED-BF9A-FCFD8E25A6EB}" srcOrd="0" destOrd="0" presId="urn:microsoft.com/office/officeart/2005/8/layout/default"/>
    <dgm:cxn modelId="{A1B5AC5A-847B-4C2A-9BA7-337FCFCD8615}" type="presOf" srcId="{C642AA85-4F7C-4CD9-B378-4892B3FFF923}" destId="{0DD5C821-B066-4084-AD3C-E3D1278E55DF}" srcOrd="0" destOrd="0" presId="urn:microsoft.com/office/officeart/2005/8/layout/default"/>
    <dgm:cxn modelId="{07CC0D9B-1401-4B8F-AB88-C9B04DECE533}" srcId="{C4E45F46-273E-4C64-81CA-B5EEEDB2890B}" destId="{FCA900FC-7DEE-414F-B10E-96AC934A5A69}" srcOrd="1" destOrd="0" parTransId="{C9E214CF-FFC5-487E-A995-2AFB184F39F7}" sibTransId="{49EBC8DC-C538-4358-BCC5-6ED0330B1A8E}"/>
    <dgm:cxn modelId="{D90B6EB6-94B5-4C23-AC78-7B9DCCD7654B}" type="presOf" srcId="{C4E45F46-273E-4C64-81CA-B5EEEDB2890B}" destId="{AD4792D3-ED00-421F-B6D6-02014DB10C18}" srcOrd="0" destOrd="0" presId="urn:microsoft.com/office/officeart/2005/8/layout/default"/>
    <dgm:cxn modelId="{3B8649ED-157D-49FF-9CFB-4F03887DEB5E}" type="presOf" srcId="{209828F3-F28A-4F3D-BA43-DB26C086688A}" destId="{48A70CB5-3291-49B1-825F-39026AE97590}" srcOrd="0" destOrd="0" presId="urn:microsoft.com/office/officeart/2005/8/layout/default"/>
    <dgm:cxn modelId="{9551EEF4-0E77-4FF2-A227-361BF213A43D}" type="presParOf" srcId="{AD4792D3-ED00-421F-B6D6-02014DB10C18}" destId="{3E660DAC-3763-44ED-BF9A-FCFD8E25A6EB}" srcOrd="0" destOrd="0" presId="urn:microsoft.com/office/officeart/2005/8/layout/default"/>
    <dgm:cxn modelId="{2AB1DFE4-BE8C-4076-9EDA-67984F578008}" type="presParOf" srcId="{AD4792D3-ED00-421F-B6D6-02014DB10C18}" destId="{74778B43-5B45-4717-BEBE-EC22DB5CACB0}" srcOrd="1" destOrd="0" presId="urn:microsoft.com/office/officeart/2005/8/layout/default"/>
    <dgm:cxn modelId="{DDE812FC-E923-4053-A9B8-2C0F455E620B}" type="presParOf" srcId="{AD4792D3-ED00-421F-B6D6-02014DB10C18}" destId="{EC4A5C5E-BD4F-43FA-8B17-9FE171DD9703}" srcOrd="2" destOrd="0" presId="urn:microsoft.com/office/officeart/2005/8/layout/default"/>
    <dgm:cxn modelId="{5DB5B08F-8B4B-4E8A-8E2C-DAB9705861FA}" type="presParOf" srcId="{AD4792D3-ED00-421F-B6D6-02014DB10C18}" destId="{8EB27182-8CDA-40A5-B699-266A18FB0A04}" srcOrd="3" destOrd="0" presId="urn:microsoft.com/office/officeart/2005/8/layout/default"/>
    <dgm:cxn modelId="{B007FD88-25A5-421F-BB72-11FCEC934429}" type="presParOf" srcId="{AD4792D3-ED00-421F-B6D6-02014DB10C18}" destId="{0DD5C821-B066-4084-AD3C-E3D1278E55DF}" srcOrd="4" destOrd="0" presId="urn:microsoft.com/office/officeart/2005/8/layout/default"/>
    <dgm:cxn modelId="{F388E0F2-4390-4BDF-AC7A-17F5DA6689BC}" type="presParOf" srcId="{AD4792D3-ED00-421F-B6D6-02014DB10C18}" destId="{78D8027E-E4F3-429E-9F1F-7C444B841A4B}" srcOrd="5" destOrd="0" presId="urn:microsoft.com/office/officeart/2005/8/layout/default"/>
    <dgm:cxn modelId="{F67B6749-F380-4573-8FF3-FCCC7881D79B}" type="presParOf" srcId="{AD4792D3-ED00-421F-B6D6-02014DB10C18}" destId="{48A70CB5-3291-49B1-825F-39026AE9759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AD23B4-6D80-44C3-BFAA-B12EEE17166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13C11C1-740C-4215-830A-91D83BFC703A}">
      <dgm:prSet/>
      <dgm:spPr/>
      <dgm:t>
        <a:bodyPr/>
        <a:lstStyle/>
        <a:p>
          <a:r>
            <a:rPr lang="et-EE"/>
            <a:t>Eelhääletada saab:</a:t>
          </a:r>
          <a:endParaRPr lang="en-US"/>
        </a:p>
      </dgm:t>
    </dgm:pt>
    <dgm:pt modelId="{5A2482C3-E4EF-489B-8BF9-362BCC40199F}" type="parTrans" cxnId="{3B76C63E-EAED-4536-85A1-7A4D50D1920A}">
      <dgm:prSet/>
      <dgm:spPr/>
      <dgm:t>
        <a:bodyPr/>
        <a:lstStyle/>
        <a:p>
          <a:endParaRPr lang="en-US"/>
        </a:p>
      </dgm:t>
    </dgm:pt>
    <dgm:pt modelId="{77BBD13E-53EF-4D9D-90D8-5538609A7739}" type="sibTrans" cxnId="{3B76C63E-EAED-4536-85A1-7A4D50D1920A}">
      <dgm:prSet/>
      <dgm:spPr/>
      <dgm:t>
        <a:bodyPr/>
        <a:lstStyle/>
        <a:p>
          <a:endParaRPr lang="en-US"/>
        </a:p>
      </dgm:t>
    </dgm:pt>
    <dgm:pt modelId="{1CD8B9BB-774F-4C4F-96D1-0B0E742D434D}">
      <dgm:prSet/>
      <dgm:spPr/>
      <dgm:t>
        <a:bodyPr/>
        <a:lstStyle/>
        <a:p>
          <a:r>
            <a:rPr lang="et-EE" dirty="0"/>
            <a:t>Elektrooniliselt</a:t>
          </a:r>
          <a:endParaRPr lang="en-US" dirty="0"/>
        </a:p>
      </dgm:t>
    </dgm:pt>
    <dgm:pt modelId="{C43FA776-44FA-45A0-B08A-043F894F9AB0}" type="parTrans" cxnId="{4BD7D2B7-1B5E-48FF-8062-6ED35FB00FEB}">
      <dgm:prSet/>
      <dgm:spPr/>
      <dgm:t>
        <a:bodyPr/>
        <a:lstStyle/>
        <a:p>
          <a:endParaRPr lang="en-US"/>
        </a:p>
      </dgm:t>
    </dgm:pt>
    <dgm:pt modelId="{953638C6-2A74-41A6-ABB9-AD0586834713}" type="sibTrans" cxnId="{4BD7D2B7-1B5E-48FF-8062-6ED35FB00FEB}">
      <dgm:prSet/>
      <dgm:spPr/>
      <dgm:t>
        <a:bodyPr/>
        <a:lstStyle/>
        <a:p>
          <a:endParaRPr lang="en-US"/>
        </a:p>
      </dgm:t>
    </dgm:pt>
    <dgm:pt modelId="{410EBC44-A987-4763-A05A-DF537CD9B9B0}">
      <dgm:prSet/>
      <dgm:spPr/>
      <dgm:t>
        <a:bodyPr/>
        <a:lstStyle/>
        <a:p>
          <a:r>
            <a:rPr lang="et-EE" dirty="0"/>
            <a:t>Jaoskonnas</a:t>
          </a:r>
          <a:endParaRPr lang="en-US" dirty="0"/>
        </a:p>
      </dgm:t>
    </dgm:pt>
    <dgm:pt modelId="{DACF8D59-4F4D-44F4-8DA2-F10F79A7BA2A}" type="parTrans" cxnId="{C6BC80D8-6C5A-43AB-A307-554C4661E717}">
      <dgm:prSet/>
      <dgm:spPr/>
      <dgm:t>
        <a:bodyPr/>
        <a:lstStyle/>
        <a:p>
          <a:endParaRPr lang="en-US"/>
        </a:p>
      </dgm:t>
    </dgm:pt>
    <dgm:pt modelId="{7D9315B3-46E3-4D6A-B75C-B3D7D1866386}" type="sibTrans" cxnId="{C6BC80D8-6C5A-43AB-A307-554C4661E717}">
      <dgm:prSet/>
      <dgm:spPr/>
      <dgm:t>
        <a:bodyPr/>
        <a:lstStyle/>
        <a:p>
          <a:endParaRPr lang="en-US"/>
        </a:p>
      </dgm:t>
    </dgm:pt>
    <dgm:pt modelId="{B6DC03E2-140E-452A-9B12-C19586A61F7F}">
      <dgm:prSet/>
      <dgm:spPr/>
      <dgm:t>
        <a:bodyPr/>
        <a:lstStyle/>
        <a:p>
          <a:r>
            <a:rPr lang="et-EE" dirty="0"/>
            <a:t>Kodus</a:t>
          </a:r>
          <a:endParaRPr lang="en-US" dirty="0"/>
        </a:p>
      </dgm:t>
    </dgm:pt>
    <dgm:pt modelId="{CDC1C014-2BC9-4A03-8A8E-5EBB4B780647}" type="parTrans" cxnId="{D5292B96-AED8-4049-A37B-504DC522275E}">
      <dgm:prSet/>
      <dgm:spPr/>
      <dgm:t>
        <a:bodyPr/>
        <a:lstStyle/>
        <a:p>
          <a:endParaRPr lang="en-US"/>
        </a:p>
      </dgm:t>
    </dgm:pt>
    <dgm:pt modelId="{A0E9BFE5-F0E8-4E35-B407-86646EDC8480}" type="sibTrans" cxnId="{D5292B96-AED8-4049-A37B-504DC522275E}">
      <dgm:prSet/>
      <dgm:spPr/>
      <dgm:t>
        <a:bodyPr/>
        <a:lstStyle/>
        <a:p>
          <a:endParaRPr lang="en-US"/>
        </a:p>
      </dgm:t>
    </dgm:pt>
    <dgm:pt modelId="{46FDB170-4C1E-4126-8379-9F42C8F856FE}">
      <dgm:prSet/>
      <dgm:spPr/>
      <dgm:t>
        <a:bodyPr/>
        <a:lstStyle/>
        <a:p>
          <a:r>
            <a:rPr lang="et-EE" dirty="0"/>
            <a:t>Asutuses</a:t>
          </a:r>
          <a:endParaRPr lang="en-US" dirty="0"/>
        </a:p>
      </dgm:t>
    </dgm:pt>
    <dgm:pt modelId="{F743C558-0298-476A-A059-A48F8549D32B}" type="parTrans" cxnId="{6C277463-94F5-4F0D-B3A7-A5362BD8048C}">
      <dgm:prSet/>
      <dgm:spPr/>
      <dgm:t>
        <a:bodyPr/>
        <a:lstStyle/>
        <a:p>
          <a:endParaRPr lang="en-US"/>
        </a:p>
      </dgm:t>
    </dgm:pt>
    <dgm:pt modelId="{0F709761-2BB6-4B49-BE2B-15247D33432E}" type="sibTrans" cxnId="{6C277463-94F5-4F0D-B3A7-A5362BD8048C}">
      <dgm:prSet/>
      <dgm:spPr/>
      <dgm:t>
        <a:bodyPr/>
        <a:lstStyle/>
        <a:p>
          <a:endParaRPr lang="en-US"/>
        </a:p>
      </dgm:t>
    </dgm:pt>
    <dgm:pt modelId="{24305EC6-C684-484F-A278-159C3F43291C}">
      <dgm:prSet/>
      <dgm:spPr/>
      <dgm:t>
        <a:bodyPr/>
        <a:lstStyle/>
        <a:p>
          <a:r>
            <a:rPr lang="et-EE"/>
            <a:t>Valimispäeval saab hääletada</a:t>
          </a:r>
          <a:endParaRPr lang="en-US"/>
        </a:p>
      </dgm:t>
    </dgm:pt>
    <dgm:pt modelId="{2B763A10-0184-403B-85AD-D91AB0A03452}" type="parTrans" cxnId="{14B177A3-98F3-42BD-BE57-C9A796C2C33A}">
      <dgm:prSet/>
      <dgm:spPr/>
      <dgm:t>
        <a:bodyPr/>
        <a:lstStyle/>
        <a:p>
          <a:endParaRPr lang="en-US"/>
        </a:p>
      </dgm:t>
    </dgm:pt>
    <dgm:pt modelId="{E17F5C55-1709-4857-9946-498E0DD784B5}" type="sibTrans" cxnId="{14B177A3-98F3-42BD-BE57-C9A796C2C33A}">
      <dgm:prSet/>
      <dgm:spPr/>
      <dgm:t>
        <a:bodyPr/>
        <a:lstStyle/>
        <a:p>
          <a:endParaRPr lang="en-US"/>
        </a:p>
      </dgm:t>
    </dgm:pt>
    <dgm:pt modelId="{0AC7DA2F-74BC-461D-B22D-5654F029635B}">
      <dgm:prSet/>
      <dgm:spPr/>
      <dgm:t>
        <a:bodyPr/>
        <a:lstStyle/>
        <a:p>
          <a:r>
            <a:rPr lang="et-EE"/>
            <a:t>Jaoskonnas</a:t>
          </a:r>
          <a:endParaRPr lang="en-US"/>
        </a:p>
      </dgm:t>
    </dgm:pt>
    <dgm:pt modelId="{DC8C1C89-5787-42D4-AC56-266EFE96EF06}" type="parTrans" cxnId="{78FDE667-BCC4-4883-B5CF-0D6CA98969EF}">
      <dgm:prSet/>
      <dgm:spPr/>
      <dgm:t>
        <a:bodyPr/>
        <a:lstStyle/>
        <a:p>
          <a:endParaRPr lang="en-US"/>
        </a:p>
      </dgm:t>
    </dgm:pt>
    <dgm:pt modelId="{BB29F9D3-5D64-417C-B40A-E3E51D752988}" type="sibTrans" cxnId="{78FDE667-BCC4-4883-B5CF-0D6CA98969EF}">
      <dgm:prSet/>
      <dgm:spPr/>
      <dgm:t>
        <a:bodyPr/>
        <a:lstStyle/>
        <a:p>
          <a:endParaRPr lang="en-US"/>
        </a:p>
      </dgm:t>
    </dgm:pt>
    <dgm:pt modelId="{05CDCA11-7808-48D0-9053-74C19C4BF08A}">
      <dgm:prSet/>
      <dgm:spPr/>
      <dgm:t>
        <a:bodyPr/>
        <a:lstStyle/>
        <a:p>
          <a:r>
            <a:rPr lang="et-EE"/>
            <a:t>Kodus </a:t>
          </a:r>
          <a:endParaRPr lang="en-US"/>
        </a:p>
      </dgm:t>
    </dgm:pt>
    <dgm:pt modelId="{42EB3BBB-83CF-4B52-BB9F-A60B27B0E557}" type="parTrans" cxnId="{D8180323-62D1-4073-87BE-4C9192C37101}">
      <dgm:prSet/>
      <dgm:spPr/>
      <dgm:t>
        <a:bodyPr/>
        <a:lstStyle/>
        <a:p>
          <a:endParaRPr lang="en-US"/>
        </a:p>
      </dgm:t>
    </dgm:pt>
    <dgm:pt modelId="{8A6D4DA7-EBF5-4D86-A03D-9F04A627AB51}" type="sibTrans" cxnId="{D8180323-62D1-4073-87BE-4C9192C37101}">
      <dgm:prSet/>
      <dgm:spPr/>
      <dgm:t>
        <a:bodyPr/>
        <a:lstStyle/>
        <a:p>
          <a:endParaRPr lang="en-US"/>
        </a:p>
      </dgm:t>
    </dgm:pt>
    <dgm:pt modelId="{69FC604B-6216-4336-9BCF-C8D2016976FD}">
      <dgm:prSet/>
      <dgm:spPr/>
      <dgm:t>
        <a:bodyPr/>
        <a:lstStyle/>
        <a:p>
          <a:r>
            <a:rPr lang="et-EE" dirty="0"/>
            <a:t>Välisriigis</a:t>
          </a:r>
          <a:endParaRPr lang="en-US" dirty="0"/>
        </a:p>
      </dgm:t>
    </dgm:pt>
    <dgm:pt modelId="{18F5DF54-7A44-4DBE-8758-601467054A64}" type="parTrans" cxnId="{E3E6A5AD-CCB2-4F41-90C6-485362F9FBE4}">
      <dgm:prSet/>
      <dgm:spPr/>
      <dgm:t>
        <a:bodyPr/>
        <a:lstStyle/>
        <a:p>
          <a:endParaRPr lang="et-EE"/>
        </a:p>
      </dgm:t>
    </dgm:pt>
    <dgm:pt modelId="{155F02B0-C397-40D2-8E67-ED01960442F9}" type="sibTrans" cxnId="{E3E6A5AD-CCB2-4F41-90C6-485362F9FBE4}">
      <dgm:prSet/>
      <dgm:spPr/>
      <dgm:t>
        <a:bodyPr/>
        <a:lstStyle/>
        <a:p>
          <a:endParaRPr lang="et-EE"/>
        </a:p>
      </dgm:t>
    </dgm:pt>
    <dgm:pt modelId="{65B816F2-2272-472C-BF3F-D798A5904215}" type="pres">
      <dgm:prSet presAssocID="{91AD23B4-6D80-44C3-BFAA-B12EEE171660}" presName="Name0" presStyleCnt="0">
        <dgm:presLayoutVars>
          <dgm:dir/>
          <dgm:animLvl val="lvl"/>
          <dgm:resizeHandles val="exact"/>
        </dgm:presLayoutVars>
      </dgm:prSet>
      <dgm:spPr/>
    </dgm:pt>
    <dgm:pt modelId="{C5C09FFA-829E-4164-9B78-DA8F7FD320D3}" type="pres">
      <dgm:prSet presAssocID="{313C11C1-740C-4215-830A-91D83BFC703A}" presName="composite" presStyleCnt="0"/>
      <dgm:spPr/>
    </dgm:pt>
    <dgm:pt modelId="{4FB3BB99-06AF-491E-A7B3-A07069C4408C}" type="pres">
      <dgm:prSet presAssocID="{313C11C1-740C-4215-830A-91D83BFC703A}" presName="parTx" presStyleLbl="alignNode1" presStyleIdx="0" presStyleCnt="2">
        <dgm:presLayoutVars>
          <dgm:chMax val="0"/>
          <dgm:chPref val="0"/>
          <dgm:bulletEnabled val="1"/>
        </dgm:presLayoutVars>
      </dgm:prSet>
      <dgm:spPr/>
    </dgm:pt>
    <dgm:pt modelId="{3AA34F69-2F05-4CF6-8416-16A8B6B6E370}" type="pres">
      <dgm:prSet presAssocID="{313C11C1-740C-4215-830A-91D83BFC703A}" presName="desTx" presStyleLbl="alignAccFollowNode1" presStyleIdx="0" presStyleCnt="2">
        <dgm:presLayoutVars>
          <dgm:bulletEnabled val="1"/>
        </dgm:presLayoutVars>
      </dgm:prSet>
      <dgm:spPr/>
    </dgm:pt>
    <dgm:pt modelId="{5835EE60-58A1-4D9D-9486-99708120B9C2}" type="pres">
      <dgm:prSet presAssocID="{77BBD13E-53EF-4D9D-90D8-5538609A7739}" presName="space" presStyleCnt="0"/>
      <dgm:spPr/>
    </dgm:pt>
    <dgm:pt modelId="{309D1766-C618-4C5F-BB06-A4C65A705831}" type="pres">
      <dgm:prSet presAssocID="{24305EC6-C684-484F-A278-159C3F43291C}" presName="composite" presStyleCnt="0"/>
      <dgm:spPr/>
    </dgm:pt>
    <dgm:pt modelId="{76E20B59-AA06-44EC-A367-E58AFA9015E7}" type="pres">
      <dgm:prSet presAssocID="{24305EC6-C684-484F-A278-159C3F43291C}" presName="parTx" presStyleLbl="alignNode1" presStyleIdx="1" presStyleCnt="2">
        <dgm:presLayoutVars>
          <dgm:chMax val="0"/>
          <dgm:chPref val="0"/>
          <dgm:bulletEnabled val="1"/>
        </dgm:presLayoutVars>
      </dgm:prSet>
      <dgm:spPr/>
    </dgm:pt>
    <dgm:pt modelId="{D67BF0E6-A977-4417-B945-98375D5F2DDB}" type="pres">
      <dgm:prSet presAssocID="{24305EC6-C684-484F-A278-159C3F43291C}" presName="desTx" presStyleLbl="alignAccFollowNode1" presStyleIdx="1" presStyleCnt="2">
        <dgm:presLayoutVars>
          <dgm:bulletEnabled val="1"/>
        </dgm:presLayoutVars>
      </dgm:prSet>
      <dgm:spPr/>
    </dgm:pt>
  </dgm:ptLst>
  <dgm:cxnLst>
    <dgm:cxn modelId="{1284E302-D677-4ABB-90E8-FB730687A8EB}" type="presOf" srcId="{410EBC44-A987-4763-A05A-DF537CD9B9B0}" destId="{3AA34F69-2F05-4CF6-8416-16A8B6B6E370}" srcOrd="0" destOrd="1" presId="urn:microsoft.com/office/officeart/2005/8/layout/hList1"/>
    <dgm:cxn modelId="{51AEDE08-39B0-4E7E-96CC-D71E7B6155DA}" type="presOf" srcId="{0AC7DA2F-74BC-461D-B22D-5654F029635B}" destId="{D67BF0E6-A977-4417-B945-98375D5F2DDB}" srcOrd="0" destOrd="0" presId="urn:microsoft.com/office/officeart/2005/8/layout/hList1"/>
    <dgm:cxn modelId="{CD5F9D11-AC59-4237-B41B-64078AE46D23}" type="presOf" srcId="{24305EC6-C684-484F-A278-159C3F43291C}" destId="{76E20B59-AA06-44EC-A367-E58AFA9015E7}" srcOrd="0" destOrd="0" presId="urn:microsoft.com/office/officeart/2005/8/layout/hList1"/>
    <dgm:cxn modelId="{D8180323-62D1-4073-87BE-4C9192C37101}" srcId="{24305EC6-C684-484F-A278-159C3F43291C}" destId="{05CDCA11-7808-48D0-9053-74C19C4BF08A}" srcOrd="1" destOrd="0" parTransId="{42EB3BBB-83CF-4B52-BB9F-A60B27B0E557}" sibTransId="{8A6D4DA7-EBF5-4D86-A03D-9F04A627AB51}"/>
    <dgm:cxn modelId="{3B76C63E-EAED-4536-85A1-7A4D50D1920A}" srcId="{91AD23B4-6D80-44C3-BFAA-B12EEE171660}" destId="{313C11C1-740C-4215-830A-91D83BFC703A}" srcOrd="0" destOrd="0" parTransId="{5A2482C3-E4EF-489B-8BF9-362BCC40199F}" sibTransId="{77BBD13E-53EF-4D9D-90D8-5538609A7739}"/>
    <dgm:cxn modelId="{6C277463-94F5-4F0D-B3A7-A5362BD8048C}" srcId="{313C11C1-740C-4215-830A-91D83BFC703A}" destId="{46FDB170-4C1E-4126-8379-9F42C8F856FE}" srcOrd="3" destOrd="0" parTransId="{F743C558-0298-476A-A059-A48F8549D32B}" sibTransId="{0F709761-2BB6-4B49-BE2B-15247D33432E}"/>
    <dgm:cxn modelId="{78FDE667-BCC4-4883-B5CF-0D6CA98969EF}" srcId="{24305EC6-C684-484F-A278-159C3F43291C}" destId="{0AC7DA2F-74BC-461D-B22D-5654F029635B}" srcOrd="0" destOrd="0" parTransId="{DC8C1C89-5787-42D4-AC56-266EFE96EF06}" sibTransId="{BB29F9D3-5D64-417C-B40A-E3E51D752988}"/>
    <dgm:cxn modelId="{CB12236D-FE29-417A-8060-57F31551325F}" type="presOf" srcId="{69FC604B-6216-4336-9BCF-C8D2016976FD}" destId="{3AA34F69-2F05-4CF6-8416-16A8B6B6E370}" srcOrd="0" destOrd="4" presId="urn:microsoft.com/office/officeart/2005/8/layout/hList1"/>
    <dgm:cxn modelId="{E048B672-F22C-489E-B431-35842EE3DD73}" type="presOf" srcId="{46FDB170-4C1E-4126-8379-9F42C8F856FE}" destId="{3AA34F69-2F05-4CF6-8416-16A8B6B6E370}" srcOrd="0" destOrd="3" presId="urn:microsoft.com/office/officeart/2005/8/layout/hList1"/>
    <dgm:cxn modelId="{CD1FAD57-968A-41C8-82FF-0483D71261A9}" type="presOf" srcId="{05CDCA11-7808-48D0-9053-74C19C4BF08A}" destId="{D67BF0E6-A977-4417-B945-98375D5F2DDB}" srcOrd="0" destOrd="1" presId="urn:microsoft.com/office/officeart/2005/8/layout/hList1"/>
    <dgm:cxn modelId="{DE556C8A-56DE-41EA-941C-D65F39C9C044}" type="presOf" srcId="{91AD23B4-6D80-44C3-BFAA-B12EEE171660}" destId="{65B816F2-2272-472C-BF3F-D798A5904215}" srcOrd="0" destOrd="0" presId="urn:microsoft.com/office/officeart/2005/8/layout/hList1"/>
    <dgm:cxn modelId="{D5292B96-AED8-4049-A37B-504DC522275E}" srcId="{313C11C1-740C-4215-830A-91D83BFC703A}" destId="{B6DC03E2-140E-452A-9B12-C19586A61F7F}" srcOrd="2" destOrd="0" parTransId="{CDC1C014-2BC9-4A03-8A8E-5EBB4B780647}" sibTransId="{A0E9BFE5-F0E8-4E35-B407-86646EDC8480}"/>
    <dgm:cxn modelId="{14B177A3-98F3-42BD-BE57-C9A796C2C33A}" srcId="{91AD23B4-6D80-44C3-BFAA-B12EEE171660}" destId="{24305EC6-C684-484F-A278-159C3F43291C}" srcOrd="1" destOrd="0" parTransId="{2B763A10-0184-403B-85AD-D91AB0A03452}" sibTransId="{E17F5C55-1709-4857-9946-498E0DD784B5}"/>
    <dgm:cxn modelId="{E3E6A5AD-CCB2-4F41-90C6-485362F9FBE4}" srcId="{313C11C1-740C-4215-830A-91D83BFC703A}" destId="{69FC604B-6216-4336-9BCF-C8D2016976FD}" srcOrd="4" destOrd="0" parTransId="{18F5DF54-7A44-4DBE-8758-601467054A64}" sibTransId="{155F02B0-C397-40D2-8E67-ED01960442F9}"/>
    <dgm:cxn modelId="{4BD7D2B7-1B5E-48FF-8062-6ED35FB00FEB}" srcId="{313C11C1-740C-4215-830A-91D83BFC703A}" destId="{1CD8B9BB-774F-4C4F-96D1-0B0E742D434D}" srcOrd="0" destOrd="0" parTransId="{C43FA776-44FA-45A0-B08A-043F894F9AB0}" sibTransId="{953638C6-2A74-41A6-ABB9-AD0586834713}"/>
    <dgm:cxn modelId="{4CBFABB9-E8A5-4A2E-B1B1-13947E0B3179}" type="presOf" srcId="{1CD8B9BB-774F-4C4F-96D1-0B0E742D434D}" destId="{3AA34F69-2F05-4CF6-8416-16A8B6B6E370}" srcOrd="0" destOrd="0" presId="urn:microsoft.com/office/officeart/2005/8/layout/hList1"/>
    <dgm:cxn modelId="{C6BC80D8-6C5A-43AB-A307-554C4661E717}" srcId="{313C11C1-740C-4215-830A-91D83BFC703A}" destId="{410EBC44-A987-4763-A05A-DF537CD9B9B0}" srcOrd="1" destOrd="0" parTransId="{DACF8D59-4F4D-44F4-8DA2-F10F79A7BA2A}" sibTransId="{7D9315B3-46E3-4D6A-B75C-B3D7D1866386}"/>
    <dgm:cxn modelId="{A3BE8FDF-8947-4527-AF56-B1A121996CD3}" type="presOf" srcId="{B6DC03E2-140E-452A-9B12-C19586A61F7F}" destId="{3AA34F69-2F05-4CF6-8416-16A8B6B6E370}" srcOrd="0" destOrd="2" presId="urn:microsoft.com/office/officeart/2005/8/layout/hList1"/>
    <dgm:cxn modelId="{7FBF9DE7-022C-4624-8EF2-392F88B22C7A}" type="presOf" srcId="{313C11C1-740C-4215-830A-91D83BFC703A}" destId="{4FB3BB99-06AF-491E-A7B3-A07069C4408C}" srcOrd="0" destOrd="0" presId="urn:microsoft.com/office/officeart/2005/8/layout/hList1"/>
    <dgm:cxn modelId="{591B5A7B-9800-4C99-80B7-8208D768D5DD}" type="presParOf" srcId="{65B816F2-2272-472C-BF3F-D798A5904215}" destId="{C5C09FFA-829E-4164-9B78-DA8F7FD320D3}" srcOrd="0" destOrd="0" presId="urn:microsoft.com/office/officeart/2005/8/layout/hList1"/>
    <dgm:cxn modelId="{C026AE4B-ED16-405D-915A-DC4B47B3F1AA}" type="presParOf" srcId="{C5C09FFA-829E-4164-9B78-DA8F7FD320D3}" destId="{4FB3BB99-06AF-491E-A7B3-A07069C4408C}" srcOrd="0" destOrd="0" presId="urn:microsoft.com/office/officeart/2005/8/layout/hList1"/>
    <dgm:cxn modelId="{DC4CAD7C-9682-4147-A258-BEF6AC039795}" type="presParOf" srcId="{C5C09FFA-829E-4164-9B78-DA8F7FD320D3}" destId="{3AA34F69-2F05-4CF6-8416-16A8B6B6E370}" srcOrd="1" destOrd="0" presId="urn:microsoft.com/office/officeart/2005/8/layout/hList1"/>
    <dgm:cxn modelId="{7A2C961C-FF88-48A7-B378-39D491C33A89}" type="presParOf" srcId="{65B816F2-2272-472C-BF3F-D798A5904215}" destId="{5835EE60-58A1-4D9D-9486-99708120B9C2}" srcOrd="1" destOrd="0" presId="urn:microsoft.com/office/officeart/2005/8/layout/hList1"/>
    <dgm:cxn modelId="{8132D5BF-83C6-4FC5-A1B9-EB2A30F9A9F5}" type="presParOf" srcId="{65B816F2-2272-472C-BF3F-D798A5904215}" destId="{309D1766-C618-4C5F-BB06-A4C65A705831}" srcOrd="2" destOrd="0" presId="urn:microsoft.com/office/officeart/2005/8/layout/hList1"/>
    <dgm:cxn modelId="{CC04C30F-2326-4869-9DEF-3782E49C68A6}" type="presParOf" srcId="{309D1766-C618-4C5F-BB06-A4C65A705831}" destId="{76E20B59-AA06-44EC-A367-E58AFA9015E7}" srcOrd="0" destOrd="0" presId="urn:microsoft.com/office/officeart/2005/8/layout/hList1"/>
    <dgm:cxn modelId="{30A16C8F-1046-402B-BDCC-CA753EBB00C6}" type="presParOf" srcId="{309D1766-C618-4C5F-BB06-A4C65A705831}" destId="{D67BF0E6-A977-4417-B945-98375D5F2D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96857-5264-473F-8716-91D892D32242}"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06EF33C8-2960-430F-8EDD-213F09D3D498}">
      <dgm:prSet/>
      <dgm:spPr/>
      <dgm:t>
        <a:bodyPr/>
        <a:lstStyle/>
        <a:p>
          <a:r>
            <a:rPr lang="et-EE"/>
            <a:t>2 astet: VVK, Riigikohus</a:t>
          </a:r>
          <a:endParaRPr lang="en-US"/>
        </a:p>
      </dgm:t>
    </dgm:pt>
    <dgm:pt modelId="{4A366F11-B4A1-4A15-83B5-38036F45DE7F}" type="parTrans" cxnId="{FBFB0F97-CE76-4ECD-BB5F-BB1550B287EB}">
      <dgm:prSet/>
      <dgm:spPr/>
      <dgm:t>
        <a:bodyPr/>
        <a:lstStyle/>
        <a:p>
          <a:endParaRPr lang="en-US"/>
        </a:p>
      </dgm:t>
    </dgm:pt>
    <dgm:pt modelId="{68A9540C-86CD-4162-A79C-D1CB98DFC520}" type="sibTrans" cxnId="{FBFB0F97-CE76-4ECD-BB5F-BB1550B287EB}">
      <dgm:prSet/>
      <dgm:spPr/>
      <dgm:t>
        <a:bodyPr/>
        <a:lstStyle/>
        <a:p>
          <a:endParaRPr lang="en-US"/>
        </a:p>
      </dgm:t>
    </dgm:pt>
    <dgm:pt modelId="{66FBBCD2-B186-4AE9-AC83-E610B485255D}">
      <dgm:prSet/>
      <dgm:spPr/>
      <dgm:t>
        <a:bodyPr/>
        <a:lstStyle/>
        <a:p>
          <a:r>
            <a:rPr lang="et-EE"/>
            <a:t>Lühikesed tähtajad: 3 päeva kaebuse esitamiseks, 5 tööpäeva valimiskomisjonil kaebuse läbivaatamiseks, Riigikohtul 7 tööpäeva</a:t>
          </a:r>
          <a:endParaRPr lang="en-US"/>
        </a:p>
      </dgm:t>
    </dgm:pt>
    <dgm:pt modelId="{0BCF698B-840C-4F2A-A815-6B6383E4AF24}" type="parTrans" cxnId="{E4DA4590-8FA5-4A55-9550-D211DECB1C8E}">
      <dgm:prSet/>
      <dgm:spPr/>
      <dgm:t>
        <a:bodyPr/>
        <a:lstStyle/>
        <a:p>
          <a:endParaRPr lang="en-US"/>
        </a:p>
      </dgm:t>
    </dgm:pt>
    <dgm:pt modelId="{4BD4908F-B3B5-4AF6-91C6-1CD297D23EBF}" type="sibTrans" cxnId="{E4DA4590-8FA5-4A55-9550-D211DECB1C8E}">
      <dgm:prSet/>
      <dgm:spPr/>
      <dgm:t>
        <a:bodyPr/>
        <a:lstStyle/>
        <a:p>
          <a:endParaRPr lang="en-US"/>
        </a:p>
      </dgm:t>
    </dgm:pt>
    <dgm:pt modelId="{2A6D0A1E-82CF-45F2-9F12-1581BDF34809}">
      <dgm:prSet/>
      <dgm:spPr/>
      <dgm:t>
        <a:bodyPr/>
        <a:lstStyle/>
        <a:p>
          <a:r>
            <a:rPr lang="et-EE"/>
            <a:t>Riigikogu ja KOV valimistel ei kuulutata valimistulemusi välja enne kaebuste lõplikku lahendamist</a:t>
          </a:r>
          <a:endParaRPr lang="en-US"/>
        </a:p>
      </dgm:t>
    </dgm:pt>
    <dgm:pt modelId="{F735A59D-A9AC-4CA4-8ABE-70EB6AA514E3}" type="parTrans" cxnId="{8DB097D9-A04A-4C97-810E-F98B727EF61F}">
      <dgm:prSet/>
      <dgm:spPr/>
      <dgm:t>
        <a:bodyPr/>
        <a:lstStyle/>
        <a:p>
          <a:endParaRPr lang="en-US"/>
        </a:p>
      </dgm:t>
    </dgm:pt>
    <dgm:pt modelId="{4750D432-A808-477E-81E8-B9409EF583D5}" type="sibTrans" cxnId="{8DB097D9-A04A-4C97-810E-F98B727EF61F}">
      <dgm:prSet/>
      <dgm:spPr/>
      <dgm:t>
        <a:bodyPr/>
        <a:lstStyle/>
        <a:p>
          <a:endParaRPr lang="en-US"/>
        </a:p>
      </dgm:t>
    </dgm:pt>
    <dgm:pt modelId="{37D275DC-4658-41B5-8E00-FF2F8414C2AF}">
      <dgm:prSet/>
      <dgm:spPr/>
      <dgm:t>
        <a:bodyPr/>
        <a:lstStyle/>
        <a:p>
          <a:r>
            <a:rPr lang="et-EE" dirty="0"/>
            <a:t>Vaidlustada saab </a:t>
          </a:r>
          <a:r>
            <a:rPr lang="et-EE" u="sng" dirty="0"/>
            <a:t>valimiskomisjoni või valimiste korraldaja</a:t>
          </a:r>
          <a:r>
            <a:rPr lang="et-EE" dirty="0"/>
            <a:t> otsust või toimingut, mis kaebaja õigusi rikub</a:t>
          </a:r>
          <a:endParaRPr lang="en-US" dirty="0"/>
        </a:p>
      </dgm:t>
    </dgm:pt>
    <dgm:pt modelId="{D2281A57-DC2E-4107-93C7-A819300B933B}" type="parTrans" cxnId="{42164133-EE76-4F5F-9400-576DE8D5CC3D}">
      <dgm:prSet/>
      <dgm:spPr/>
      <dgm:t>
        <a:bodyPr/>
        <a:lstStyle/>
        <a:p>
          <a:endParaRPr lang="en-US"/>
        </a:p>
      </dgm:t>
    </dgm:pt>
    <dgm:pt modelId="{BD4D7751-7A56-46FA-BD9F-B94D04985E6E}" type="sibTrans" cxnId="{42164133-EE76-4F5F-9400-576DE8D5CC3D}">
      <dgm:prSet/>
      <dgm:spPr/>
      <dgm:t>
        <a:bodyPr/>
        <a:lstStyle/>
        <a:p>
          <a:endParaRPr lang="en-US"/>
        </a:p>
      </dgm:t>
    </dgm:pt>
    <dgm:pt modelId="{13E3F280-4476-45ED-A521-63E07AE96B94}">
      <dgm:prSet/>
      <dgm:spPr/>
      <dgm:t>
        <a:bodyPr/>
        <a:lstStyle/>
        <a:p>
          <a:r>
            <a:rPr lang="et-EE"/>
            <a:t>Avalikes huvides kaebust esitada ei saa</a:t>
          </a:r>
          <a:endParaRPr lang="en-US"/>
        </a:p>
      </dgm:t>
    </dgm:pt>
    <dgm:pt modelId="{C75ECE97-FEE7-4C60-8BF1-35FFCEF8EBC0}" type="parTrans" cxnId="{C18178DB-192E-4242-8842-5C062DB934D1}">
      <dgm:prSet/>
      <dgm:spPr/>
      <dgm:t>
        <a:bodyPr/>
        <a:lstStyle/>
        <a:p>
          <a:endParaRPr lang="en-US"/>
        </a:p>
      </dgm:t>
    </dgm:pt>
    <dgm:pt modelId="{AF27DD7A-EA96-42B1-B352-031FCE8AD52D}" type="sibTrans" cxnId="{C18178DB-192E-4242-8842-5C062DB934D1}">
      <dgm:prSet/>
      <dgm:spPr/>
      <dgm:t>
        <a:bodyPr/>
        <a:lstStyle/>
        <a:p>
          <a:endParaRPr lang="en-US"/>
        </a:p>
      </dgm:t>
    </dgm:pt>
    <dgm:pt modelId="{1864EB9E-EA68-48F9-ACC7-B3A16D37161B}" type="pres">
      <dgm:prSet presAssocID="{2B196857-5264-473F-8716-91D892D32242}" presName="diagram" presStyleCnt="0">
        <dgm:presLayoutVars>
          <dgm:dir/>
          <dgm:resizeHandles val="exact"/>
        </dgm:presLayoutVars>
      </dgm:prSet>
      <dgm:spPr/>
    </dgm:pt>
    <dgm:pt modelId="{8FEC21E6-DC98-4B42-9281-E607EE9F902B}" type="pres">
      <dgm:prSet presAssocID="{06EF33C8-2960-430F-8EDD-213F09D3D498}" presName="node" presStyleLbl="node1" presStyleIdx="0" presStyleCnt="5">
        <dgm:presLayoutVars>
          <dgm:bulletEnabled val="1"/>
        </dgm:presLayoutVars>
      </dgm:prSet>
      <dgm:spPr/>
    </dgm:pt>
    <dgm:pt modelId="{0417AA49-BEC2-427C-BC8D-E7CADB30971B}" type="pres">
      <dgm:prSet presAssocID="{68A9540C-86CD-4162-A79C-D1CB98DFC520}" presName="sibTrans" presStyleCnt="0"/>
      <dgm:spPr/>
    </dgm:pt>
    <dgm:pt modelId="{BB21F293-25E6-4DF9-A1B3-FF5021F4E8EF}" type="pres">
      <dgm:prSet presAssocID="{66FBBCD2-B186-4AE9-AC83-E610B485255D}" presName="node" presStyleLbl="node1" presStyleIdx="1" presStyleCnt="5">
        <dgm:presLayoutVars>
          <dgm:bulletEnabled val="1"/>
        </dgm:presLayoutVars>
      </dgm:prSet>
      <dgm:spPr/>
    </dgm:pt>
    <dgm:pt modelId="{67FA21D3-A776-42AB-A965-DD57E675E660}" type="pres">
      <dgm:prSet presAssocID="{4BD4908F-B3B5-4AF6-91C6-1CD297D23EBF}" presName="sibTrans" presStyleCnt="0"/>
      <dgm:spPr/>
    </dgm:pt>
    <dgm:pt modelId="{2D19E95C-5CDC-4647-8902-95BB3E961EEB}" type="pres">
      <dgm:prSet presAssocID="{2A6D0A1E-82CF-45F2-9F12-1581BDF34809}" presName="node" presStyleLbl="node1" presStyleIdx="2" presStyleCnt="5">
        <dgm:presLayoutVars>
          <dgm:bulletEnabled val="1"/>
        </dgm:presLayoutVars>
      </dgm:prSet>
      <dgm:spPr/>
    </dgm:pt>
    <dgm:pt modelId="{5CBA4152-E67E-4A3F-99A7-56529A8B0C70}" type="pres">
      <dgm:prSet presAssocID="{4750D432-A808-477E-81E8-B9409EF583D5}" presName="sibTrans" presStyleCnt="0"/>
      <dgm:spPr/>
    </dgm:pt>
    <dgm:pt modelId="{6353C247-CBD8-4C92-AA21-78993ABBFF81}" type="pres">
      <dgm:prSet presAssocID="{37D275DC-4658-41B5-8E00-FF2F8414C2AF}" presName="node" presStyleLbl="node1" presStyleIdx="3" presStyleCnt="5">
        <dgm:presLayoutVars>
          <dgm:bulletEnabled val="1"/>
        </dgm:presLayoutVars>
      </dgm:prSet>
      <dgm:spPr/>
    </dgm:pt>
    <dgm:pt modelId="{BBA5BC57-276E-40B6-B302-2115319C6D49}" type="pres">
      <dgm:prSet presAssocID="{BD4D7751-7A56-46FA-BD9F-B94D04985E6E}" presName="sibTrans" presStyleCnt="0"/>
      <dgm:spPr/>
    </dgm:pt>
    <dgm:pt modelId="{87F92F31-5553-43D4-B463-F6EEE7885983}" type="pres">
      <dgm:prSet presAssocID="{13E3F280-4476-45ED-A521-63E07AE96B94}" presName="node" presStyleLbl="node1" presStyleIdx="4" presStyleCnt="5">
        <dgm:presLayoutVars>
          <dgm:bulletEnabled val="1"/>
        </dgm:presLayoutVars>
      </dgm:prSet>
      <dgm:spPr/>
    </dgm:pt>
  </dgm:ptLst>
  <dgm:cxnLst>
    <dgm:cxn modelId="{D9A4C302-8482-428F-BBA5-FB2F6428A9D7}" type="presOf" srcId="{2B196857-5264-473F-8716-91D892D32242}" destId="{1864EB9E-EA68-48F9-ACC7-B3A16D37161B}" srcOrd="0" destOrd="0" presId="urn:microsoft.com/office/officeart/2005/8/layout/default"/>
    <dgm:cxn modelId="{42164133-EE76-4F5F-9400-576DE8D5CC3D}" srcId="{2B196857-5264-473F-8716-91D892D32242}" destId="{37D275DC-4658-41B5-8E00-FF2F8414C2AF}" srcOrd="3" destOrd="0" parTransId="{D2281A57-DC2E-4107-93C7-A819300B933B}" sibTransId="{BD4D7751-7A56-46FA-BD9F-B94D04985E6E}"/>
    <dgm:cxn modelId="{57BAE76F-D6C7-4B76-B3D8-B8BCBA5EAA8D}" type="presOf" srcId="{66FBBCD2-B186-4AE9-AC83-E610B485255D}" destId="{BB21F293-25E6-4DF9-A1B3-FF5021F4E8EF}" srcOrd="0" destOrd="0" presId="urn:microsoft.com/office/officeart/2005/8/layout/default"/>
    <dgm:cxn modelId="{6AD3DE52-C6B5-4540-95FB-9317C2B64076}" type="presOf" srcId="{06EF33C8-2960-430F-8EDD-213F09D3D498}" destId="{8FEC21E6-DC98-4B42-9281-E607EE9F902B}" srcOrd="0" destOrd="0" presId="urn:microsoft.com/office/officeart/2005/8/layout/default"/>
    <dgm:cxn modelId="{E4DA4590-8FA5-4A55-9550-D211DECB1C8E}" srcId="{2B196857-5264-473F-8716-91D892D32242}" destId="{66FBBCD2-B186-4AE9-AC83-E610B485255D}" srcOrd="1" destOrd="0" parTransId="{0BCF698B-840C-4F2A-A815-6B6383E4AF24}" sibTransId="{4BD4908F-B3B5-4AF6-91C6-1CD297D23EBF}"/>
    <dgm:cxn modelId="{FBFB0F97-CE76-4ECD-BB5F-BB1550B287EB}" srcId="{2B196857-5264-473F-8716-91D892D32242}" destId="{06EF33C8-2960-430F-8EDD-213F09D3D498}" srcOrd="0" destOrd="0" parTransId="{4A366F11-B4A1-4A15-83B5-38036F45DE7F}" sibTransId="{68A9540C-86CD-4162-A79C-D1CB98DFC520}"/>
    <dgm:cxn modelId="{EB5482B6-35E0-4EE4-828F-46A4E46A64E4}" type="presOf" srcId="{13E3F280-4476-45ED-A521-63E07AE96B94}" destId="{87F92F31-5553-43D4-B463-F6EEE7885983}" srcOrd="0" destOrd="0" presId="urn:microsoft.com/office/officeart/2005/8/layout/default"/>
    <dgm:cxn modelId="{BC76F4D2-0A57-411F-854E-DCFC2DCBF762}" type="presOf" srcId="{37D275DC-4658-41B5-8E00-FF2F8414C2AF}" destId="{6353C247-CBD8-4C92-AA21-78993ABBFF81}" srcOrd="0" destOrd="0" presId="urn:microsoft.com/office/officeart/2005/8/layout/default"/>
    <dgm:cxn modelId="{8DB097D9-A04A-4C97-810E-F98B727EF61F}" srcId="{2B196857-5264-473F-8716-91D892D32242}" destId="{2A6D0A1E-82CF-45F2-9F12-1581BDF34809}" srcOrd="2" destOrd="0" parTransId="{F735A59D-A9AC-4CA4-8ABE-70EB6AA514E3}" sibTransId="{4750D432-A808-477E-81E8-B9409EF583D5}"/>
    <dgm:cxn modelId="{C18178DB-192E-4242-8842-5C062DB934D1}" srcId="{2B196857-5264-473F-8716-91D892D32242}" destId="{13E3F280-4476-45ED-A521-63E07AE96B94}" srcOrd="4" destOrd="0" parTransId="{C75ECE97-FEE7-4C60-8BF1-35FFCEF8EBC0}" sibTransId="{AF27DD7A-EA96-42B1-B352-031FCE8AD52D}"/>
    <dgm:cxn modelId="{79A01BFA-0633-4D46-9C98-5B24B587278C}" type="presOf" srcId="{2A6D0A1E-82CF-45F2-9F12-1581BDF34809}" destId="{2D19E95C-5CDC-4647-8902-95BB3E961EEB}" srcOrd="0" destOrd="0" presId="urn:microsoft.com/office/officeart/2005/8/layout/default"/>
    <dgm:cxn modelId="{AAD16552-1C54-4DF5-AB16-F4863C38DA15}" type="presParOf" srcId="{1864EB9E-EA68-48F9-ACC7-B3A16D37161B}" destId="{8FEC21E6-DC98-4B42-9281-E607EE9F902B}" srcOrd="0" destOrd="0" presId="urn:microsoft.com/office/officeart/2005/8/layout/default"/>
    <dgm:cxn modelId="{095CB34B-4201-4914-8A88-A2B97FF88AE0}" type="presParOf" srcId="{1864EB9E-EA68-48F9-ACC7-B3A16D37161B}" destId="{0417AA49-BEC2-427C-BC8D-E7CADB30971B}" srcOrd="1" destOrd="0" presId="urn:microsoft.com/office/officeart/2005/8/layout/default"/>
    <dgm:cxn modelId="{DBE05CBC-E696-422F-B167-48F7DE0B4F11}" type="presParOf" srcId="{1864EB9E-EA68-48F9-ACC7-B3A16D37161B}" destId="{BB21F293-25E6-4DF9-A1B3-FF5021F4E8EF}" srcOrd="2" destOrd="0" presId="urn:microsoft.com/office/officeart/2005/8/layout/default"/>
    <dgm:cxn modelId="{93D5E34E-56AB-42A1-BB94-86AA2CF0E242}" type="presParOf" srcId="{1864EB9E-EA68-48F9-ACC7-B3A16D37161B}" destId="{67FA21D3-A776-42AB-A965-DD57E675E660}" srcOrd="3" destOrd="0" presId="urn:microsoft.com/office/officeart/2005/8/layout/default"/>
    <dgm:cxn modelId="{5A25F802-7EBD-4A5A-9B86-9912F525F117}" type="presParOf" srcId="{1864EB9E-EA68-48F9-ACC7-B3A16D37161B}" destId="{2D19E95C-5CDC-4647-8902-95BB3E961EEB}" srcOrd="4" destOrd="0" presId="urn:microsoft.com/office/officeart/2005/8/layout/default"/>
    <dgm:cxn modelId="{86E47499-2ABA-42E6-AD43-C4E092F59DF9}" type="presParOf" srcId="{1864EB9E-EA68-48F9-ACC7-B3A16D37161B}" destId="{5CBA4152-E67E-4A3F-99A7-56529A8B0C70}" srcOrd="5" destOrd="0" presId="urn:microsoft.com/office/officeart/2005/8/layout/default"/>
    <dgm:cxn modelId="{197BBD7D-754A-435F-8067-6D9C4E5BF0EA}" type="presParOf" srcId="{1864EB9E-EA68-48F9-ACC7-B3A16D37161B}" destId="{6353C247-CBD8-4C92-AA21-78993ABBFF81}" srcOrd="6" destOrd="0" presId="urn:microsoft.com/office/officeart/2005/8/layout/default"/>
    <dgm:cxn modelId="{0097AAFD-6AB4-4A7F-A6B9-960AAE08B22D}" type="presParOf" srcId="{1864EB9E-EA68-48F9-ACC7-B3A16D37161B}" destId="{BBA5BC57-276E-40B6-B302-2115319C6D49}" srcOrd="7" destOrd="0" presId="urn:microsoft.com/office/officeart/2005/8/layout/default"/>
    <dgm:cxn modelId="{D7FD95C2-4385-4514-ACDE-9B7958D5643C}" type="presParOf" srcId="{1864EB9E-EA68-48F9-ACC7-B3A16D37161B}" destId="{87F92F31-5553-43D4-B463-F6EEE788598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60DAC-3763-44ED-BF9A-FCFD8E25A6EB}">
      <dsp:nvSpPr>
        <dsp:cNvPr id="0" name=""/>
        <dsp:cNvSpPr/>
      </dsp:nvSpPr>
      <dsp:spPr>
        <a:xfrm>
          <a:off x="185698" y="1520"/>
          <a:ext cx="2855118" cy="17130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t-EE" sz="2800" kern="1200"/>
            <a:t>Hääletamismärge elektroonilises valijate nimekirjas</a:t>
          </a:r>
          <a:endParaRPr lang="en-US" sz="2800" kern="1200"/>
        </a:p>
      </dsp:txBody>
      <dsp:txXfrm>
        <a:off x="185698" y="1520"/>
        <a:ext cx="2855118" cy="1713071"/>
      </dsp:txXfrm>
    </dsp:sp>
    <dsp:sp modelId="{EC4A5C5E-BD4F-43FA-8B17-9FE171DD9703}">
      <dsp:nvSpPr>
        <dsp:cNvPr id="0" name=""/>
        <dsp:cNvSpPr/>
      </dsp:nvSpPr>
      <dsp:spPr>
        <a:xfrm>
          <a:off x="3326329" y="1520"/>
          <a:ext cx="2855118" cy="17130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t-EE" sz="2800" kern="1200"/>
            <a:t>Allkiri paberil sedeli saamise kohta</a:t>
          </a:r>
          <a:endParaRPr lang="en-US" sz="2800" kern="1200"/>
        </a:p>
      </dsp:txBody>
      <dsp:txXfrm>
        <a:off x="3326329" y="1520"/>
        <a:ext cx="2855118" cy="1713071"/>
      </dsp:txXfrm>
    </dsp:sp>
    <dsp:sp modelId="{0DD5C821-B066-4084-AD3C-E3D1278E55DF}">
      <dsp:nvSpPr>
        <dsp:cNvPr id="0" name=""/>
        <dsp:cNvSpPr/>
      </dsp:nvSpPr>
      <dsp:spPr>
        <a:xfrm>
          <a:off x="233236" y="1971552"/>
          <a:ext cx="2855118" cy="17130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t-EE" sz="2800" kern="1200" dirty="0"/>
            <a:t>Tagastatud sedel</a:t>
          </a:r>
          <a:endParaRPr lang="en-US" sz="2800" kern="1200" dirty="0"/>
        </a:p>
      </dsp:txBody>
      <dsp:txXfrm>
        <a:off x="233236" y="1971552"/>
        <a:ext cx="2855118" cy="1713071"/>
      </dsp:txXfrm>
    </dsp:sp>
    <dsp:sp modelId="{48A70CB5-3291-49B1-825F-39026AE97590}">
      <dsp:nvSpPr>
        <dsp:cNvPr id="0" name=""/>
        <dsp:cNvSpPr/>
      </dsp:nvSpPr>
      <dsp:spPr>
        <a:xfrm>
          <a:off x="3326329" y="2000103"/>
          <a:ext cx="2855118" cy="17130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t-EE" sz="2800" kern="1200"/>
            <a:t>Rikutud sedel</a:t>
          </a:r>
          <a:endParaRPr lang="en-US" sz="2800" kern="1200"/>
        </a:p>
      </dsp:txBody>
      <dsp:txXfrm>
        <a:off x="3326329" y="2000103"/>
        <a:ext cx="2855118" cy="1713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3BB99-06AF-491E-A7B3-A07069C4408C}">
      <dsp:nvSpPr>
        <dsp:cNvPr id="0" name=""/>
        <dsp:cNvSpPr/>
      </dsp:nvSpPr>
      <dsp:spPr>
        <a:xfrm>
          <a:off x="53" y="12752"/>
          <a:ext cx="5106412" cy="864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t-EE" sz="3000" kern="1200"/>
            <a:t>Eelhääletada saab:</a:t>
          </a:r>
          <a:endParaRPr lang="en-US" sz="3000" kern="1200"/>
        </a:p>
      </dsp:txBody>
      <dsp:txXfrm>
        <a:off x="53" y="12752"/>
        <a:ext cx="5106412" cy="864000"/>
      </dsp:txXfrm>
    </dsp:sp>
    <dsp:sp modelId="{3AA34F69-2F05-4CF6-8416-16A8B6B6E370}">
      <dsp:nvSpPr>
        <dsp:cNvPr id="0" name=""/>
        <dsp:cNvSpPr/>
      </dsp:nvSpPr>
      <dsp:spPr>
        <a:xfrm>
          <a:off x="53" y="876752"/>
          <a:ext cx="5106412" cy="27999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t-EE" sz="3000" kern="1200" dirty="0"/>
            <a:t>Elektrooniliselt</a:t>
          </a:r>
          <a:endParaRPr lang="en-US" sz="3000" kern="1200" dirty="0"/>
        </a:p>
        <a:p>
          <a:pPr marL="285750" lvl="1" indent="-285750" algn="l" defTabSz="1333500">
            <a:lnSpc>
              <a:spcPct val="90000"/>
            </a:lnSpc>
            <a:spcBef>
              <a:spcPct val="0"/>
            </a:spcBef>
            <a:spcAft>
              <a:spcPct val="15000"/>
            </a:spcAft>
            <a:buChar char="•"/>
          </a:pPr>
          <a:r>
            <a:rPr lang="et-EE" sz="3000" kern="1200" dirty="0"/>
            <a:t>Jaoskonnas</a:t>
          </a:r>
          <a:endParaRPr lang="en-US" sz="3000" kern="1200" dirty="0"/>
        </a:p>
        <a:p>
          <a:pPr marL="285750" lvl="1" indent="-285750" algn="l" defTabSz="1333500">
            <a:lnSpc>
              <a:spcPct val="90000"/>
            </a:lnSpc>
            <a:spcBef>
              <a:spcPct val="0"/>
            </a:spcBef>
            <a:spcAft>
              <a:spcPct val="15000"/>
            </a:spcAft>
            <a:buChar char="•"/>
          </a:pPr>
          <a:r>
            <a:rPr lang="et-EE" sz="3000" kern="1200" dirty="0"/>
            <a:t>Kodus</a:t>
          </a:r>
          <a:endParaRPr lang="en-US" sz="3000" kern="1200" dirty="0"/>
        </a:p>
        <a:p>
          <a:pPr marL="285750" lvl="1" indent="-285750" algn="l" defTabSz="1333500">
            <a:lnSpc>
              <a:spcPct val="90000"/>
            </a:lnSpc>
            <a:spcBef>
              <a:spcPct val="0"/>
            </a:spcBef>
            <a:spcAft>
              <a:spcPct val="15000"/>
            </a:spcAft>
            <a:buChar char="•"/>
          </a:pPr>
          <a:r>
            <a:rPr lang="et-EE" sz="3000" kern="1200" dirty="0"/>
            <a:t>Asutuses</a:t>
          </a:r>
          <a:endParaRPr lang="en-US" sz="3000" kern="1200" dirty="0"/>
        </a:p>
        <a:p>
          <a:pPr marL="285750" lvl="1" indent="-285750" algn="l" defTabSz="1333500">
            <a:lnSpc>
              <a:spcPct val="90000"/>
            </a:lnSpc>
            <a:spcBef>
              <a:spcPct val="0"/>
            </a:spcBef>
            <a:spcAft>
              <a:spcPct val="15000"/>
            </a:spcAft>
            <a:buChar char="•"/>
          </a:pPr>
          <a:r>
            <a:rPr lang="et-EE" sz="3000" kern="1200" dirty="0"/>
            <a:t>Välisriigis</a:t>
          </a:r>
          <a:endParaRPr lang="en-US" sz="3000" kern="1200" dirty="0"/>
        </a:p>
      </dsp:txBody>
      <dsp:txXfrm>
        <a:off x="53" y="876752"/>
        <a:ext cx="5106412" cy="2799900"/>
      </dsp:txXfrm>
    </dsp:sp>
    <dsp:sp modelId="{76E20B59-AA06-44EC-A367-E58AFA9015E7}">
      <dsp:nvSpPr>
        <dsp:cNvPr id="0" name=""/>
        <dsp:cNvSpPr/>
      </dsp:nvSpPr>
      <dsp:spPr>
        <a:xfrm>
          <a:off x="5821363" y="12752"/>
          <a:ext cx="5106412" cy="864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t-EE" sz="3000" kern="1200"/>
            <a:t>Valimispäeval saab hääletada</a:t>
          </a:r>
          <a:endParaRPr lang="en-US" sz="3000" kern="1200"/>
        </a:p>
      </dsp:txBody>
      <dsp:txXfrm>
        <a:off x="5821363" y="12752"/>
        <a:ext cx="5106412" cy="864000"/>
      </dsp:txXfrm>
    </dsp:sp>
    <dsp:sp modelId="{D67BF0E6-A977-4417-B945-98375D5F2DDB}">
      <dsp:nvSpPr>
        <dsp:cNvPr id="0" name=""/>
        <dsp:cNvSpPr/>
      </dsp:nvSpPr>
      <dsp:spPr>
        <a:xfrm>
          <a:off x="5821363" y="876752"/>
          <a:ext cx="5106412" cy="27999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t-EE" sz="3000" kern="1200"/>
            <a:t>Jaoskonnas</a:t>
          </a:r>
          <a:endParaRPr lang="en-US" sz="3000" kern="1200"/>
        </a:p>
        <a:p>
          <a:pPr marL="285750" lvl="1" indent="-285750" algn="l" defTabSz="1333500">
            <a:lnSpc>
              <a:spcPct val="90000"/>
            </a:lnSpc>
            <a:spcBef>
              <a:spcPct val="0"/>
            </a:spcBef>
            <a:spcAft>
              <a:spcPct val="15000"/>
            </a:spcAft>
            <a:buChar char="•"/>
          </a:pPr>
          <a:r>
            <a:rPr lang="et-EE" sz="3000" kern="1200"/>
            <a:t>Kodus </a:t>
          </a:r>
          <a:endParaRPr lang="en-US" sz="3000" kern="1200"/>
        </a:p>
      </dsp:txBody>
      <dsp:txXfrm>
        <a:off x="5821363" y="876752"/>
        <a:ext cx="5106412" cy="2799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C21E6-DC98-4B42-9281-E607EE9F902B}">
      <dsp:nvSpPr>
        <dsp:cNvPr id="0" name=""/>
        <dsp:cNvSpPr/>
      </dsp:nvSpPr>
      <dsp:spPr>
        <a:xfrm>
          <a:off x="185698" y="1520"/>
          <a:ext cx="2855118" cy="17130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t-EE" sz="1800" kern="1200"/>
            <a:t>2 astet: VVK, Riigikohus</a:t>
          </a:r>
          <a:endParaRPr lang="en-US" sz="1800" kern="1200"/>
        </a:p>
      </dsp:txBody>
      <dsp:txXfrm>
        <a:off x="185698" y="1520"/>
        <a:ext cx="2855118" cy="1713071"/>
      </dsp:txXfrm>
    </dsp:sp>
    <dsp:sp modelId="{BB21F293-25E6-4DF9-A1B3-FF5021F4E8EF}">
      <dsp:nvSpPr>
        <dsp:cNvPr id="0" name=""/>
        <dsp:cNvSpPr/>
      </dsp:nvSpPr>
      <dsp:spPr>
        <a:xfrm>
          <a:off x="3326329" y="1520"/>
          <a:ext cx="2855118" cy="17130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t-EE" sz="1800" kern="1200"/>
            <a:t>Lühikesed tähtajad: 3 päeva kaebuse esitamiseks, 5 tööpäeva valimiskomisjonil kaebuse läbivaatamiseks, Riigikohtul 7 tööpäeva</a:t>
          </a:r>
          <a:endParaRPr lang="en-US" sz="1800" kern="1200"/>
        </a:p>
      </dsp:txBody>
      <dsp:txXfrm>
        <a:off x="3326329" y="1520"/>
        <a:ext cx="2855118" cy="1713071"/>
      </dsp:txXfrm>
    </dsp:sp>
    <dsp:sp modelId="{2D19E95C-5CDC-4647-8902-95BB3E961EEB}">
      <dsp:nvSpPr>
        <dsp:cNvPr id="0" name=""/>
        <dsp:cNvSpPr/>
      </dsp:nvSpPr>
      <dsp:spPr>
        <a:xfrm>
          <a:off x="6466960" y="1520"/>
          <a:ext cx="2855118" cy="17130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t-EE" sz="1800" kern="1200"/>
            <a:t>Riigikogu ja KOV valimistel ei kuulutata valimistulemusi välja enne kaebuste lõplikku lahendamist</a:t>
          </a:r>
          <a:endParaRPr lang="en-US" sz="1800" kern="1200"/>
        </a:p>
      </dsp:txBody>
      <dsp:txXfrm>
        <a:off x="6466960" y="1520"/>
        <a:ext cx="2855118" cy="1713071"/>
      </dsp:txXfrm>
    </dsp:sp>
    <dsp:sp modelId="{6353C247-CBD8-4C92-AA21-78993ABBFF81}">
      <dsp:nvSpPr>
        <dsp:cNvPr id="0" name=""/>
        <dsp:cNvSpPr/>
      </dsp:nvSpPr>
      <dsp:spPr>
        <a:xfrm>
          <a:off x="1756014" y="2000103"/>
          <a:ext cx="2855118" cy="17130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t-EE" sz="1800" kern="1200" dirty="0"/>
            <a:t>Vaidlustada saab </a:t>
          </a:r>
          <a:r>
            <a:rPr lang="et-EE" sz="1800" u="sng" kern="1200" dirty="0"/>
            <a:t>valimiskomisjoni või valimiste korraldaja</a:t>
          </a:r>
          <a:r>
            <a:rPr lang="et-EE" sz="1800" kern="1200" dirty="0"/>
            <a:t> otsust või toimingut, mis kaebaja õigusi rikub</a:t>
          </a:r>
          <a:endParaRPr lang="en-US" sz="1800" kern="1200" dirty="0"/>
        </a:p>
      </dsp:txBody>
      <dsp:txXfrm>
        <a:off x="1756014" y="2000103"/>
        <a:ext cx="2855118" cy="1713071"/>
      </dsp:txXfrm>
    </dsp:sp>
    <dsp:sp modelId="{87F92F31-5553-43D4-B463-F6EEE7885983}">
      <dsp:nvSpPr>
        <dsp:cNvPr id="0" name=""/>
        <dsp:cNvSpPr/>
      </dsp:nvSpPr>
      <dsp:spPr>
        <a:xfrm>
          <a:off x="4896644" y="2000103"/>
          <a:ext cx="2855118" cy="17130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t-EE" sz="1800" kern="1200"/>
            <a:t>Avalikes huvides kaebust esitada ei saa</a:t>
          </a:r>
          <a:endParaRPr lang="en-US" sz="1800" kern="1200"/>
        </a:p>
      </dsp:txBody>
      <dsp:txXfrm>
        <a:off x="4896644" y="2000103"/>
        <a:ext cx="2855118" cy="17130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8ED05F3-C1F5-4157-AF2C-B23069066B7A}" type="datetimeFigureOut">
              <a:rPr lang="et-EE" smtClean="0"/>
              <a:t>25.01.2024</a:t>
            </a:fld>
            <a:endParaRPr lang="et-EE"/>
          </a:p>
        </p:txBody>
      </p:sp>
      <p:sp>
        <p:nvSpPr>
          <p:cNvPr id="4" name="Slaidi pildi kohatä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0EB8DDA-8C32-4CE0-B81E-957B311F1300}" type="slidenum">
              <a:rPr lang="et-EE" smtClean="0"/>
              <a:t>‹#›</a:t>
            </a:fld>
            <a:endParaRPr lang="et-EE"/>
          </a:p>
        </p:txBody>
      </p:sp>
    </p:spTree>
    <p:extLst>
      <p:ext uri="{BB962C8B-B14F-4D97-AF65-F5344CB8AC3E}">
        <p14:creationId xmlns:p14="http://schemas.microsoft.com/office/powerpoint/2010/main" val="220877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idi pildi kohatäide 1">
            <a:extLst>
              <a:ext uri="{FF2B5EF4-FFF2-40B4-BE49-F238E27FC236}">
                <a16:creationId xmlns:a16="http://schemas.microsoft.com/office/drawing/2014/main" id="{BE556D2B-6377-4E36-AA90-B8046AFF4D4B}"/>
              </a:ext>
            </a:extLst>
          </p:cNvPr>
          <p:cNvSpPr>
            <a:spLocks noGrp="1" noRot="1" noChangeAspect="1" noTextEdit="1"/>
          </p:cNvSpPr>
          <p:nvPr>
            <p:ph type="sldImg"/>
          </p:nvPr>
        </p:nvSpPr>
        <p:spPr bwMode="auto">
          <a:xfrm>
            <a:off x="-223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Märkmete kohatäide 2">
            <a:extLst>
              <a:ext uri="{FF2B5EF4-FFF2-40B4-BE49-F238E27FC236}">
                <a16:creationId xmlns:a16="http://schemas.microsoft.com/office/drawing/2014/main" id="{3B828865-B0C0-4FF7-B7BF-BFBC2E3ACA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t-EE" altLang="et-EE" sz="1600"/>
          </a:p>
        </p:txBody>
      </p:sp>
      <p:sp>
        <p:nvSpPr>
          <p:cNvPr id="45060" name="Slaidinumbri kohatäide 3">
            <a:extLst>
              <a:ext uri="{FF2B5EF4-FFF2-40B4-BE49-F238E27FC236}">
                <a16:creationId xmlns:a16="http://schemas.microsoft.com/office/drawing/2014/main" id="{604B20B6-7FE2-456E-8382-24A69D993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A4F4AF-63B2-4A73-83F7-06ABD60405B5}" type="slidenum">
              <a:rPr lang="et-EE" altLang="et-EE"/>
              <a:pPr>
                <a:spcBef>
                  <a:spcPct val="0"/>
                </a:spcBef>
              </a:pPr>
              <a:t>15</a:t>
            </a:fld>
            <a:endParaRPr lang="et-EE" alt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idi pildi kohatäide 1">
            <a:extLst>
              <a:ext uri="{FF2B5EF4-FFF2-40B4-BE49-F238E27FC236}">
                <a16:creationId xmlns:a16="http://schemas.microsoft.com/office/drawing/2014/main" id="{C49B7BD9-513B-4191-A8F1-B569204CED8E}"/>
              </a:ext>
            </a:extLst>
          </p:cNvPr>
          <p:cNvSpPr>
            <a:spLocks noGrp="1" noRot="1" noChangeAspect="1" noTextEdit="1"/>
          </p:cNvSpPr>
          <p:nvPr>
            <p:ph type="sldImg"/>
          </p:nvPr>
        </p:nvSpPr>
        <p:spPr bwMode="auto">
          <a:xfrm>
            <a:off x="-223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Märkmete kohatäide 2">
            <a:extLst>
              <a:ext uri="{FF2B5EF4-FFF2-40B4-BE49-F238E27FC236}">
                <a16:creationId xmlns:a16="http://schemas.microsoft.com/office/drawing/2014/main" id="{357C3C2D-6DFC-44AA-BBBB-93F05B05A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t-EE" altLang="et-EE" sz="1600"/>
          </a:p>
        </p:txBody>
      </p:sp>
      <p:sp>
        <p:nvSpPr>
          <p:cNvPr id="84996" name="Slaidinumbri kohatäide 3">
            <a:extLst>
              <a:ext uri="{FF2B5EF4-FFF2-40B4-BE49-F238E27FC236}">
                <a16:creationId xmlns:a16="http://schemas.microsoft.com/office/drawing/2014/main" id="{443DA890-A098-4459-BF7D-2BB672D9D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EAC83E-3794-4CBE-A24A-828A3B324FF4}" type="slidenum">
              <a:rPr lang="et-EE" altLang="et-EE"/>
              <a:pPr>
                <a:spcBef>
                  <a:spcPct val="0"/>
                </a:spcBef>
              </a:pPr>
              <a:t>16</a:t>
            </a:fld>
            <a:endParaRPr lang="et-EE" alt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idi pildi kohatäide 1">
            <a:extLst>
              <a:ext uri="{FF2B5EF4-FFF2-40B4-BE49-F238E27FC236}">
                <a16:creationId xmlns:a16="http://schemas.microsoft.com/office/drawing/2014/main" id="{BE556D2B-6377-4E36-AA90-B8046AFF4D4B}"/>
              </a:ext>
            </a:extLst>
          </p:cNvPr>
          <p:cNvSpPr>
            <a:spLocks noGrp="1" noRot="1" noChangeAspect="1" noTextEdit="1"/>
          </p:cNvSpPr>
          <p:nvPr>
            <p:ph type="sldImg"/>
          </p:nvPr>
        </p:nvSpPr>
        <p:spPr bwMode="auto">
          <a:xfrm>
            <a:off x="-223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Märkmete kohatäide 2">
            <a:extLst>
              <a:ext uri="{FF2B5EF4-FFF2-40B4-BE49-F238E27FC236}">
                <a16:creationId xmlns:a16="http://schemas.microsoft.com/office/drawing/2014/main" id="{3B828865-B0C0-4FF7-B7BF-BFBC2E3ACA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t-EE" altLang="et-EE" sz="1600"/>
          </a:p>
        </p:txBody>
      </p:sp>
      <p:sp>
        <p:nvSpPr>
          <p:cNvPr id="45060" name="Slaidinumbri kohatäide 3">
            <a:extLst>
              <a:ext uri="{FF2B5EF4-FFF2-40B4-BE49-F238E27FC236}">
                <a16:creationId xmlns:a16="http://schemas.microsoft.com/office/drawing/2014/main" id="{604B20B6-7FE2-456E-8382-24A69D993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A4F4AF-63B2-4A73-83F7-06ABD60405B5}" type="slidenum">
              <a:rPr lang="et-EE" altLang="et-EE"/>
              <a:pPr>
                <a:spcBef>
                  <a:spcPct val="0"/>
                </a:spcBef>
              </a:pPr>
              <a:t>17</a:t>
            </a:fld>
            <a:endParaRPr lang="et-EE" altLang="et-EE"/>
          </a:p>
        </p:txBody>
      </p:sp>
    </p:spTree>
    <p:extLst>
      <p:ext uri="{BB962C8B-B14F-4D97-AF65-F5344CB8AC3E}">
        <p14:creationId xmlns:p14="http://schemas.microsoft.com/office/powerpoint/2010/main" val="209082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idi pildi kohatäide 1">
            <a:extLst>
              <a:ext uri="{FF2B5EF4-FFF2-40B4-BE49-F238E27FC236}">
                <a16:creationId xmlns:a16="http://schemas.microsoft.com/office/drawing/2014/main" id="{BE556D2B-6377-4E36-AA90-B8046AFF4D4B}"/>
              </a:ext>
            </a:extLst>
          </p:cNvPr>
          <p:cNvSpPr>
            <a:spLocks noGrp="1" noRot="1" noChangeAspect="1" noTextEdit="1"/>
          </p:cNvSpPr>
          <p:nvPr>
            <p:ph type="sldImg"/>
          </p:nvPr>
        </p:nvSpPr>
        <p:spPr bwMode="auto">
          <a:xfrm>
            <a:off x="-223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Märkmete kohatäide 2">
            <a:extLst>
              <a:ext uri="{FF2B5EF4-FFF2-40B4-BE49-F238E27FC236}">
                <a16:creationId xmlns:a16="http://schemas.microsoft.com/office/drawing/2014/main" id="{3B828865-B0C0-4FF7-B7BF-BFBC2E3ACA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t-EE" altLang="et-EE" sz="1600"/>
          </a:p>
        </p:txBody>
      </p:sp>
      <p:sp>
        <p:nvSpPr>
          <p:cNvPr id="45060" name="Slaidinumbri kohatäide 3">
            <a:extLst>
              <a:ext uri="{FF2B5EF4-FFF2-40B4-BE49-F238E27FC236}">
                <a16:creationId xmlns:a16="http://schemas.microsoft.com/office/drawing/2014/main" id="{604B20B6-7FE2-456E-8382-24A69D993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A4F4AF-63B2-4A73-83F7-06ABD60405B5}" type="slidenum">
              <a:rPr lang="et-EE" altLang="et-EE"/>
              <a:pPr>
                <a:spcBef>
                  <a:spcPct val="0"/>
                </a:spcBef>
              </a:pPr>
              <a:t>18</a:t>
            </a:fld>
            <a:endParaRPr lang="et-EE" altLang="et-EE"/>
          </a:p>
        </p:txBody>
      </p:sp>
    </p:spTree>
    <p:extLst>
      <p:ext uri="{BB962C8B-B14F-4D97-AF65-F5344CB8AC3E}">
        <p14:creationId xmlns:p14="http://schemas.microsoft.com/office/powerpoint/2010/main" val="149916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aidi pildi kohatäide 1">
            <a:extLst>
              <a:ext uri="{FF2B5EF4-FFF2-40B4-BE49-F238E27FC236}">
                <a16:creationId xmlns:a16="http://schemas.microsoft.com/office/drawing/2014/main" id="{DF0A91FA-87AC-4AA9-81D2-B3761AE34F5D}"/>
              </a:ext>
            </a:extLst>
          </p:cNvPr>
          <p:cNvSpPr>
            <a:spLocks noGrp="1" noRot="1" noChangeAspect="1" noTextEdit="1"/>
          </p:cNvSpPr>
          <p:nvPr>
            <p:ph type="sldImg"/>
          </p:nvPr>
        </p:nvSpPr>
        <p:spPr bwMode="auto">
          <a:xfrm>
            <a:off x="-223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Märkmete kohatäide 2">
            <a:extLst>
              <a:ext uri="{FF2B5EF4-FFF2-40B4-BE49-F238E27FC236}">
                <a16:creationId xmlns:a16="http://schemas.microsoft.com/office/drawing/2014/main" id="{4ED0C232-2820-4FCC-8E60-DFB7C29736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t-EE" altLang="et-EE"/>
          </a:p>
        </p:txBody>
      </p:sp>
      <p:sp>
        <p:nvSpPr>
          <p:cNvPr id="101380" name="Slaidinumbri kohatäide 3">
            <a:extLst>
              <a:ext uri="{FF2B5EF4-FFF2-40B4-BE49-F238E27FC236}">
                <a16:creationId xmlns:a16="http://schemas.microsoft.com/office/drawing/2014/main" id="{4F63AE77-540E-4492-99CC-9E51C46A5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BE3533-BB60-4A26-B977-C42A4A058730}" type="slidenum">
              <a:rPr lang="et-EE" altLang="et-EE"/>
              <a:pPr>
                <a:spcBef>
                  <a:spcPct val="0"/>
                </a:spcBef>
              </a:pPr>
              <a:t>30</a:t>
            </a:fld>
            <a:endParaRPr lang="et-EE" alt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aidi pildi kohatäide 1">
            <a:extLst>
              <a:ext uri="{FF2B5EF4-FFF2-40B4-BE49-F238E27FC236}">
                <a16:creationId xmlns:a16="http://schemas.microsoft.com/office/drawing/2014/main" id="{FE853856-1F6D-4F34-94EF-0F81B067B4CB}"/>
              </a:ext>
            </a:extLst>
          </p:cNvPr>
          <p:cNvSpPr>
            <a:spLocks noGrp="1" noRot="1" noChangeAspect="1" noTextEdit="1"/>
          </p:cNvSpPr>
          <p:nvPr>
            <p:ph type="sldImg"/>
          </p:nvPr>
        </p:nvSpPr>
        <p:spPr bwMode="auto">
          <a:xfrm>
            <a:off x="-223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Märkmete kohatäide 2">
            <a:extLst>
              <a:ext uri="{FF2B5EF4-FFF2-40B4-BE49-F238E27FC236}">
                <a16:creationId xmlns:a16="http://schemas.microsoft.com/office/drawing/2014/main" id="{A7116069-AA33-40CB-A9F5-2074E0C8F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t-EE" altLang="et-EE"/>
          </a:p>
        </p:txBody>
      </p:sp>
      <p:sp>
        <p:nvSpPr>
          <p:cNvPr id="106500" name="Slaidinumbri kohatäide 3">
            <a:extLst>
              <a:ext uri="{FF2B5EF4-FFF2-40B4-BE49-F238E27FC236}">
                <a16:creationId xmlns:a16="http://schemas.microsoft.com/office/drawing/2014/main" id="{703FF413-DAE3-4388-9C69-FA65F065B0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FEF5A5-F988-47B1-9FC4-94111253E7B5}" type="slidenum">
              <a:rPr lang="et-EE" altLang="et-EE"/>
              <a:pPr>
                <a:spcBef>
                  <a:spcPct val="0"/>
                </a:spcBef>
              </a:pPr>
              <a:t>34</a:t>
            </a:fld>
            <a:endParaRPr lang="et-EE" alt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D8F41F3-ADC0-42EA-9667-B6BD7F60AB09}"/>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p>
        </p:txBody>
      </p:sp>
      <p:sp>
        <p:nvSpPr>
          <p:cNvPr id="3" name="Alapealkiri 2">
            <a:extLst>
              <a:ext uri="{FF2B5EF4-FFF2-40B4-BE49-F238E27FC236}">
                <a16:creationId xmlns:a16="http://schemas.microsoft.com/office/drawing/2014/main" id="{0EE7BE0D-59EA-4FA1-AD8F-0C70E6431F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p>
        </p:txBody>
      </p:sp>
      <p:sp>
        <p:nvSpPr>
          <p:cNvPr id="4" name="Kuupäeva kohatäide 3">
            <a:extLst>
              <a:ext uri="{FF2B5EF4-FFF2-40B4-BE49-F238E27FC236}">
                <a16:creationId xmlns:a16="http://schemas.microsoft.com/office/drawing/2014/main" id="{36174A3B-33BB-467D-B56C-0DE67D97F691}"/>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5" name="Jaluse kohatäide 4">
            <a:extLst>
              <a:ext uri="{FF2B5EF4-FFF2-40B4-BE49-F238E27FC236}">
                <a16:creationId xmlns:a16="http://schemas.microsoft.com/office/drawing/2014/main" id="{A8CEFCEB-77C1-49A7-A834-348DA99A7B7C}"/>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E7FCD85A-C1C0-4593-8E37-98E00781A436}"/>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331942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7CF25C9-27EC-46D8-B17E-0078B36810D6}"/>
              </a:ext>
            </a:extLst>
          </p:cNvPr>
          <p:cNvSpPr>
            <a:spLocks noGrp="1"/>
          </p:cNvSpPr>
          <p:nvPr>
            <p:ph type="title"/>
          </p:nvPr>
        </p:nvSpPr>
        <p:spPr/>
        <p:txBody>
          <a:bodyPr/>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E874FFB5-0FE3-43CA-95FD-947A09A364C2}"/>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49DFA6F7-1FEF-4B59-9D5F-A88197F08022}"/>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5" name="Jaluse kohatäide 4">
            <a:extLst>
              <a:ext uri="{FF2B5EF4-FFF2-40B4-BE49-F238E27FC236}">
                <a16:creationId xmlns:a16="http://schemas.microsoft.com/office/drawing/2014/main" id="{C8BA8088-BEFC-4D88-A206-AE7E39ACD1F1}"/>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3026E15F-D064-414C-8923-8AA445E58E35}"/>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345319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FDAFE189-2F25-41C5-AB31-6894FA7538A3}"/>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304ECF9A-B61B-46CC-905C-10277DA665B3}"/>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AD70B632-7D24-4B46-ADF6-1732E8CD481F}"/>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5" name="Jaluse kohatäide 4">
            <a:extLst>
              <a:ext uri="{FF2B5EF4-FFF2-40B4-BE49-F238E27FC236}">
                <a16:creationId xmlns:a16="http://schemas.microsoft.com/office/drawing/2014/main" id="{7B3DF5A5-8E8C-4C49-BF80-FE52F302A06E}"/>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9F6F6EB0-BBE3-4F5C-9E30-9A4EFE677894}"/>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877434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t-EE"/>
              <a:t>Klõpsake juhteksemplari pealkirja laadi redigeerimiseks</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pPr>
              <a:defRPr/>
            </a:pPr>
            <a:endParaRPr lang="et-EE" altLang="en-US" dirty="0"/>
          </a:p>
        </p:txBody>
      </p:sp>
      <p:sp>
        <p:nvSpPr>
          <p:cNvPr id="5" name="Footer Placeholder 4"/>
          <p:cNvSpPr>
            <a:spLocks noGrp="1"/>
          </p:cNvSpPr>
          <p:nvPr>
            <p:ph type="ftr" sz="quarter" idx="11"/>
          </p:nvPr>
        </p:nvSpPr>
        <p:spPr/>
        <p:txBody>
          <a:bodyPr/>
          <a:lstStyle/>
          <a:p>
            <a:pPr>
              <a:defRPr/>
            </a:pPr>
            <a:endParaRPr lang="et-EE" altLang="en-US" dirty="0"/>
          </a:p>
        </p:txBody>
      </p:sp>
      <p:sp>
        <p:nvSpPr>
          <p:cNvPr id="6" name="Slide Number Placeholder 5"/>
          <p:cNvSpPr>
            <a:spLocks noGrp="1"/>
          </p:cNvSpPr>
          <p:nvPr>
            <p:ph type="sldNum" sz="quarter" idx="12"/>
          </p:nvPr>
        </p:nvSpPr>
        <p:spPr/>
        <p:txBody>
          <a:bodyPr/>
          <a:lstStyle/>
          <a:p>
            <a:pPr>
              <a:defRPr/>
            </a:pPr>
            <a:fld id="{E415EE59-36D2-4157-9233-FAE2A95550DD}" type="slidenum">
              <a:rPr lang="et-EE" altLang="en-US" smtClean="0"/>
              <a:pPr>
                <a:defRPr/>
              </a:pPr>
              <a:t>‹#›</a:t>
            </a:fld>
            <a:endParaRPr lang="et-EE"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1818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t-EE" altLang="en-US" dirty="0"/>
          </a:p>
        </p:txBody>
      </p:sp>
      <p:sp>
        <p:nvSpPr>
          <p:cNvPr id="5" name="Footer Placeholder 4"/>
          <p:cNvSpPr>
            <a:spLocks noGrp="1"/>
          </p:cNvSpPr>
          <p:nvPr>
            <p:ph type="ftr" sz="quarter" idx="11"/>
          </p:nvPr>
        </p:nvSpPr>
        <p:spPr/>
        <p:txBody>
          <a:bodyPr/>
          <a:lstStyle/>
          <a:p>
            <a:pPr>
              <a:defRPr/>
            </a:pPr>
            <a:endParaRPr lang="et-EE" altLang="en-US" dirty="0"/>
          </a:p>
        </p:txBody>
      </p:sp>
      <p:sp>
        <p:nvSpPr>
          <p:cNvPr id="6" name="Slide Number Placeholder 5"/>
          <p:cNvSpPr>
            <a:spLocks noGrp="1"/>
          </p:cNvSpPr>
          <p:nvPr>
            <p:ph type="sldNum" sz="quarter" idx="12"/>
          </p:nvPr>
        </p:nvSpPr>
        <p:spPr/>
        <p:txBody>
          <a:bodyPr/>
          <a:lstStyle/>
          <a:p>
            <a:pPr>
              <a:defRPr/>
            </a:pPr>
            <a:fld id="{E415EE59-36D2-4157-9233-FAE2A95550DD}" type="slidenum">
              <a:rPr lang="et-EE" altLang="en-US" smtClean="0"/>
              <a:pPr>
                <a:defRPr/>
              </a:pPr>
              <a:t>‹#›</a:t>
            </a:fld>
            <a:endParaRPr lang="et-EE" altLang="en-US" dirty="0"/>
          </a:p>
        </p:txBody>
      </p:sp>
    </p:spTree>
    <p:extLst>
      <p:ext uri="{BB962C8B-B14F-4D97-AF65-F5344CB8AC3E}">
        <p14:creationId xmlns:p14="http://schemas.microsoft.com/office/powerpoint/2010/main" val="22857691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Jaotise päis">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pPr>
              <a:defRPr/>
            </a:pPr>
            <a:endParaRPr lang="et-EE" altLang="en-US" dirty="0"/>
          </a:p>
        </p:txBody>
      </p:sp>
      <p:sp>
        <p:nvSpPr>
          <p:cNvPr id="5" name="Footer Placeholder 4"/>
          <p:cNvSpPr>
            <a:spLocks noGrp="1"/>
          </p:cNvSpPr>
          <p:nvPr>
            <p:ph type="ftr" sz="quarter" idx="11"/>
          </p:nvPr>
        </p:nvSpPr>
        <p:spPr/>
        <p:txBody>
          <a:bodyPr/>
          <a:lstStyle/>
          <a:p>
            <a:pPr>
              <a:defRPr/>
            </a:pPr>
            <a:endParaRPr lang="et-EE" altLang="en-US" dirty="0"/>
          </a:p>
        </p:txBody>
      </p:sp>
      <p:sp>
        <p:nvSpPr>
          <p:cNvPr id="6" name="Slide Number Placeholder 5"/>
          <p:cNvSpPr>
            <a:spLocks noGrp="1"/>
          </p:cNvSpPr>
          <p:nvPr>
            <p:ph type="sldNum" sz="quarter" idx="12"/>
          </p:nvPr>
        </p:nvSpPr>
        <p:spPr/>
        <p:txBody>
          <a:bodyPr/>
          <a:lstStyle/>
          <a:p>
            <a:pPr>
              <a:defRPr/>
            </a:pPr>
            <a:fld id="{E415EE59-36D2-4157-9233-FAE2A95550DD}" type="slidenum">
              <a:rPr lang="et-EE" altLang="en-US" smtClean="0"/>
              <a:pPr>
                <a:defRPr/>
              </a:pPr>
              <a:t>‹#›</a:t>
            </a:fld>
            <a:endParaRPr lang="et-EE"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2338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pPr>
              <a:defRPr/>
            </a:pPr>
            <a:endParaRPr lang="et-EE" altLang="en-US"/>
          </a:p>
        </p:txBody>
      </p:sp>
      <p:sp>
        <p:nvSpPr>
          <p:cNvPr id="6" name="Footer Placeholder 5"/>
          <p:cNvSpPr>
            <a:spLocks noGrp="1"/>
          </p:cNvSpPr>
          <p:nvPr>
            <p:ph type="ftr" sz="quarter" idx="11"/>
          </p:nvPr>
        </p:nvSpPr>
        <p:spPr/>
        <p:txBody>
          <a:bodyPr/>
          <a:lstStyle/>
          <a:p>
            <a:pPr>
              <a:defRPr/>
            </a:pPr>
            <a:endParaRPr lang="et-EE" altLang="en-US"/>
          </a:p>
        </p:txBody>
      </p:sp>
      <p:sp>
        <p:nvSpPr>
          <p:cNvPr id="7" name="Slide Number Placeholder 6"/>
          <p:cNvSpPr>
            <a:spLocks noGrp="1"/>
          </p:cNvSpPr>
          <p:nvPr>
            <p:ph type="sldNum" sz="quarter" idx="12"/>
          </p:nvPr>
        </p:nvSpPr>
        <p:spPr/>
        <p:txBody>
          <a:bodyPr/>
          <a:lstStyle/>
          <a:p>
            <a:pPr>
              <a:defRPr/>
            </a:pPr>
            <a:fld id="{AF8B0CF3-751E-4381-AFE3-05571877FDEF}" type="slidenum">
              <a:rPr lang="et-EE" altLang="en-US" smtClean="0"/>
              <a:pPr>
                <a:defRPr/>
              </a:pPr>
              <a:t>‹#›</a:t>
            </a:fld>
            <a:endParaRPr lang="et-EE" altLang="en-US"/>
          </a:p>
        </p:txBody>
      </p:sp>
    </p:spTree>
    <p:extLst>
      <p:ext uri="{BB962C8B-B14F-4D97-AF65-F5344CB8AC3E}">
        <p14:creationId xmlns:p14="http://schemas.microsoft.com/office/powerpoint/2010/main" val="280435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1097280" y="2582334"/>
            <a:ext cx="4937760" cy="33782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6217920" y="2582334"/>
            <a:ext cx="4937760" cy="33782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pPr>
              <a:defRPr/>
            </a:pPr>
            <a:endParaRPr lang="et-EE" altLang="en-US" dirty="0"/>
          </a:p>
        </p:txBody>
      </p:sp>
      <p:sp>
        <p:nvSpPr>
          <p:cNvPr id="8" name="Footer Placeholder 7"/>
          <p:cNvSpPr>
            <a:spLocks noGrp="1"/>
          </p:cNvSpPr>
          <p:nvPr>
            <p:ph type="ftr" sz="quarter" idx="11"/>
          </p:nvPr>
        </p:nvSpPr>
        <p:spPr/>
        <p:txBody>
          <a:bodyPr/>
          <a:lstStyle/>
          <a:p>
            <a:pPr>
              <a:defRPr/>
            </a:pPr>
            <a:endParaRPr lang="et-EE" altLang="en-US" dirty="0"/>
          </a:p>
        </p:txBody>
      </p:sp>
      <p:sp>
        <p:nvSpPr>
          <p:cNvPr id="9" name="Slide Number Placeholder 8"/>
          <p:cNvSpPr>
            <a:spLocks noGrp="1"/>
          </p:cNvSpPr>
          <p:nvPr>
            <p:ph type="sldNum" sz="quarter" idx="12"/>
          </p:nvPr>
        </p:nvSpPr>
        <p:spPr/>
        <p:txBody>
          <a:bodyPr/>
          <a:lstStyle/>
          <a:p>
            <a:pPr>
              <a:defRPr/>
            </a:pPr>
            <a:fld id="{E415EE59-36D2-4157-9233-FAE2A95550DD}" type="slidenum">
              <a:rPr lang="et-EE" altLang="en-US" smtClean="0"/>
              <a:pPr>
                <a:defRPr/>
              </a:pPr>
              <a:t>‹#›</a:t>
            </a:fld>
            <a:endParaRPr lang="et-EE" altLang="en-US" dirty="0"/>
          </a:p>
        </p:txBody>
      </p:sp>
    </p:spTree>
    <p:extLst>
      <p:ext uri="{BB962C8B-B14F-4D97-AF65-F5344CB8AC3E}">
        <p14:creationId xmlns:p14="http://schemas.microsoft.com/office/powerpoint/2010/main" val="38158230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pPr>
              <a:defRPr/>
            </a:pPr>
            <a:endParaRPr lang="et-EE" altLang="en-US" dirty="0"/>
          </a:p>
        </p:txBody>
      </p:sp>
      <p:sp>
        <p:nvSpPr>
          <p:cNvPr id="4" name="Footer Placeholder 3"/>
          <p:cNvSpPr>
            <a:spLocks noGrp="1"/>
          </p:cNvSpPr>
          <p:nvPr>
            <p:ph type="ftr" sz="quarter" idx="11"/>
          </p:nvPr>
        </p:nvSpPr>
        <p:spPr/>
        <p:txBody>
          <a:bodyPr/>
          <a:lstStyle/>
          <a:p>
            <a:pPr>
              <a:defRPr/>
            </a:pPr>
            <a:endParaRPr lang="et-EE" altLang="en-US" dirty="0"/>
          </a:p>
        </p:txBody>
      </p:sp>
      <p:sp>
        <p:nvSpPr>
          <p:cNvPr id="5" name="Slide Number Placeholder 4"/>
          <p:cNvSpPr>
            <a:spLocks noGrp="1"/>
          </p:cNvSpPr>
          <p:nvPr>
            <p:ph type="sldNum" sz="quarter" idx="12"/>
          </p:nvPr>
        </p:nvSpPr>
        <p:spPr/>
        <p:txBody>
          <a:bodyPr/>
          <a:lstStyle/>
          <a:p>
            <a:pPr>
              <a:defRPr/>
            </a:pPr>
            <a:fld id="{E415EE59-36D2-4157-9233-FAE2A95550DD}" type="slidenum">
              <a:rPr lang="et-EE" altLang="en-US" smtClean="0"/>
              <a:pPr>
                <a:defRPr/>
              </a:pPr>
              <a:t>‹#›</a:t>
            </a:fld>
            <a:endParaRPr lang="et-EE" altLang="en-US" dirty="0"/>
          </a:p>
        </p:txBody>
      </p:sp>
    </p:spTree>
    <p:extLst>
      <p:ext uri="{BB962C8B-B14F-4D97-AF65-F5344CB8AC3E}">
        <p14:creationId xmlns:p14="http://schemas.microsoft.com/office/powerpoint/2010/main" val="158625958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t-EE"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t-EE" altLang="en-US" dirty="0"/>
          </a:p>
        </p:txBody>
      </p:sp>
      <p:sp>
        <p:nvSpPr>
          <p:cNvPr id="9" name="Slide Number Placeholder 8"/>
          <p:cNvSpPr>
            <a:spLocks noGrp="1"/>
          </p:cNvSpPr>
          <p:nvPr>
            <p:ph type="sldNum" sz="quarter" idx="12"/>
          </p:nvPr>
        </p:nvSpPr>
        <p:spPr/>
        <p:txBody>
          <a:bodyPr/>
          <a:lstStyle/>
          <a:p>
            <a:pPr>
              <a:defRPr/>
            </a:pPr>
            <a:fld id="{E415EE59-36D2-4157-9233-FAE2A95550DD}" type="slidenum">
              <a:rPr lang="et-EE" altLang="en-US" smtClean="0"/>
              <a:pPr>
                <a:defRPr/>
              </a:pPr>
              <a:t>‹#›</a:t>
            </a:fld>
            <a:endParaRPr lang="et-EE" altLang="en-US" dirty="0"/>
          </a:p>
        </p:txBody>
      </p:sp>
    </p:spTree>
    <p:extLst>
      <p:ext uri="{BB962C8B-B14F-4D97-AF65-F5344CB8AC3E}">
        <p14:creationId xmlns:p14="http://schemas.microsoft.com/office/powerpoint/2010/main" val="76237806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Pealdisega sisu">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t-EE"/>
              <a:t>Klõpsake juhteksemplari pealkirja laadi redigeerimiseks</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t-EE" alt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t-EE"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415EE59-36D2-4157-9233-FAE2A95550DD}" type="slidenum">
              <a:rPr lang="et-EE" altLang="en-US" smtClean="0"/>
              <a:pPr>
                <a:defRPr/>
              </a:pPr>
              <a:t>‹#›</a:t>
            </a:fld>
            <a:endParaRPr lang="et-EE" altLang="en-US" dirty="0"/>
          </a:p>
        </p:txBody>
      </p:sp>
    </p:spTree>
    <p:extLst>
      <p:ext uri="{BB962C8B-B14F-4D97-AF65-F5344CB8AC3E}">
        <p14:creationId xmlns:p14="http://schemas.microsoft.com/office/powerpoint/2010/main" val="23851432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F8A19C4-2A1D-4AAC-8014-53BA987A4DB4}"/>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E03AD1D6-593D-4EF3-9436-1D747760A8E5}"/>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0D2BBC36-4FDD-472B-A4CD-D63C32F02824}"/>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5" name="Jaluse kohatäide 4">
            <a:extLst>
              <a:ext uri="{FF2B5EF4-FFF2-40B4-BE49-F238E27FC236}">
                <a16:creationId xmlns:a16="http://schemas.microsoft.com/office/drawing/2014/main" id="{FCBEC678-FE1F-47B4-AD07-1882D2BF9768}"/>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20EEEE11-9F31-49A0-9FE7-2E39BB50562D}"/>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2960658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pPr>
              <a:defRPr/>
            </a:pPr>
            <a:endParaRPr lang="et-EE" altLang="en-US" dirty="0"/>
          </a:p>
        </p:txBody>
      </p:sp>
      <p:sp>
        <p:nvSpPr>
          <p:cNvPr id="6" name="Footer Placeholder 5"/>
          <p:cNvSpPr>
            <a:spLocks noGrp="1"/>
          </p:cNvSpPr>
          <p:nvPr>
            <p:ph type="ftr" sz="quarter" idx="11"/>
          </p:nvPr>
        </p:nvSpPr>
        <p:spPr/>
        <p:txBody>
          <a:bodyPr/>
          <a:lstStyle/>
          <a:p>
            <a:pPr>
              <a:defRPr/>
            </a:pPr>
            <a:endParaRPr lang="et-EE" altLang="en-US" dirty="0"/>
          </a:p>
        </p:txBody>
      </p:sp>
      <p:sp>
        <p:nvSpPr>
          <p:cNvPr id="7" name="Slide Number Placeholder 6"/>
          <p:cNvSpPr>
            <a:spLocks noGrp="1"/>
          </p:cNvSpPr>
          <p:nvPr>
            <p:ph type="sldNum" sz="quarter" idx="12"/>
          </p:nvPr>
        </p:nvSpPr>
        <p:spPr/>
        <p:txBody>
          <a:bodyPr/>
          <a:lstStyle/>
          <a:p>
            <a:pPr>
              <a:defRPr/>
            </a:pPr>
            <a:fld id="{E415EE59-36D2-4157-9233-FAE2A95550DD}" type="slidenum">
              <a:rPr lang="et-EE" altLang="en-US" smtClean="0"/>
              <a:pPr>
                <a:defRPr/>
              </a:pPr>
              <a:t>‹#›</a:t>
            </a:fld>
            <a:endParaRPr lang="et-EE" altLang="en-US" dirty="0"/>
          </a:p>
        </p:txBody>
      </p:sp>
    </p:spTree>
    <p:extLst>
      <p:ext uri="{BB962C8B-B14F-4D97-AF65-F5344CB8AC3E}">
        <p14:creationId xmlns:p14="http://schemas.microsoft.com/office/powerpoint/2010/main" val="170624770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t-EE" altLang="en-US" dirty="0"/>
          </a:p>
        </p:txBody>
      </p:sp>
      <p:sp>
        <p:nvSpPr>
          <p:cNvPr id="5" name="Footer Placeholder 4"/>
          <p:cNvSpPr>
            <a:spLocks noGrp="1"/>
          </p:cNvSpPr>
          <p:nvPr>
            <p:ph type="ftr" sz="quarter" idx="11"/>
          </p:nvPr>
        </p:nvSpPr>
        <p:spPr/>
        <p:txBody>
          <a:bodyPr/>
          <a:lstStyle/>
          <a:p>
            <a:pPr>
              <a:defRPr/>
            </a:pPr>
            <a:endParaRPr lang="et-EE" altLang="en-US" dirty="0"/>
          </a:p>
        </p:txBody>
      </p:sp>
      <p:sp>
        <p:nvSpPr>
          <p:cNvPr id="6" name="Slide Number Placeholder 5"/>
          <p:cNvSpPr>
            <a:spLocks noGrp="1"/>
          </p:cNvSpPr>
          <p:nvPr>
            <p:ph type="sldNum" sz="quarter" idx="12"/>
          </p:nvPr>
        </p:nvSpPr>
        <p:spPr/>
        <p:txBody>
          <a:bodyPr/>
          <a:lstStyle/>
          <a:p>
            <a:pPr>
              <a:defRPr/>
            </a:pPr>
            <a:fld id="{E415EE59-36D2-4157-9233-FAE2A95550DD}" type="slidenum">
              <a:rPr lang="et-EE" altLang="en-US" smtClean="0"/>
              <a:pPr>
                <a:defRPr/>
              </a:pPr>
              <a:t>‹#›</a:t>
            </a:fld>
            <a:endParaRPr lang="et-EE" altLang="en-US" dirty="0"/>
          </a:p>
        </p:txBody>
      </p:sp>
    </p:spTree>
    <p:extLst>
      <p:ext uri="{BB962C8B-B14F-4D97-AF65-F5344CB8AC3E}">
        <p14:creationId xmlns:p14="http://schemas.microsoft.com/office/powerpoint/2010/main" val="35802502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altiitel ja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pPr>
              <a:defRPr/>
            </a:pPr>
            <a:endParaRPr lang="et-EE" altLang="en-US" dirty="0"/>
          </a:p>
        </p:txBody>
      </p:sp>
      <p:sp>
        <p:nvSpPr>
          <p:cNvPr id="5" name="Footer Placeholder 4"/>
          <p:cNvSpPr>
            <a:spLocks noGrp="1"/>
          </p:cNvSpPr>
          <p:nvPr>
            <p:ph type="ftr" sz="quarter" idx="11"/>
          </p:nvPr>
        </p:nvSpPr>
        <p:spPr/>
        <p:txBody>
          <a:bodyPr/>
          <a:lstStyle/>
          <a:p>
            <a:pPr>
              <a:defRPr/>
            </a:pPr>
            <a:endParaRPr lang="et-EE" altLang="en-US" dirty="0"/>
          </a:p>
        </p:txBody>
      </p:sp>
      <p:sp>
        <p:nvSpPr>
          <p:cNvPr id="6" name="Slide Number Placeholder 5"/>
          <p:cNvSpPr>
            <a:spLocks noGrp="1"/>
          </p:cNvSpPr>
          <p:nvPr>
            <p:ph type="sldNum" sz="quarter" idx="12"/>
          </p:nvPr>
        </p:nvSpPr>
        <p:spPr/>
        <p:txBody>
          <a:bodyPr/>
          <a:lstStyle/>
          <a:p>
            <a:pPr>
              <a:defRPr/>
            </a:pPr>
            <a:fld id="{E415EE59-36D2-4157-9233-FAE2A95550DD}" type="slidenum">
              <a:rPr lang="et-EE" altLang="en-US" smtClean="0"/>
              <a:pPr>
                <a:defRPr/>
              </a:pPr>
              <a:t>‹#›</a:t>
            </a:fld>
            <a:endParaRPr lang="et-EE" altLang="en-US" dirty="0"/>
          </a:p>
        </p:txBody>
      </p:sp>
    </p:spTree>
    <p:extLst>
      <p:ext uri="{BB962C8B-B14F-4D97-AF65-F5344CB8AC3E}">
        <p14:creationId xmlns:p14="http://schemas.microsoft.com/office/powerpoint/2010/main" val="384325614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E7AD282-F13A-48C4-9594-43871A5DD6F4}"/>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p>
        </p:txBody>
      </p:sp>
      <p:sp>
        <p:nvSpPr>
          <p:cNvPr id="3" name="Teksti kohatäide 2">
            <a:extLst>
              <a:ext uri="{FF2B5EF4-FFF2-40B4-BE49-F238E27FC236}">
                <a16:creationId xmlns:a16="http://schemas.microsoft.com/office/drawing/2014/main" id="{3BC0A5D8-3AEE-4130-8C0D-5F618580A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03686F5B-4DE5-4E3E-B77E-E007E31979D5}"/>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5" name="Jaluse kohatäide 4">
            <a:extLst>
              <a:ext uri="{FF2B5EF4-FFF2-40B4-BE49-F238E27FC236}">
                <a16:creationId xmlns:a16="http://schemas.microsoft.com/office/drawing/2014/main" id="{8E7C4307-1C2A-4551-97B9-F7197C741711}"/>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E5367E10-1F8B-446E-92B0-D2811D2925F4}"/>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401490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DC3FB2A-3DAE-41D4-9EE9-C18C539F0297}"/>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1B8574C1-7834-4BDB-A161-13BB139796F3}"/>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DB2F4C3C-EC22-4180-B0C8-3DC17E509C20}"/>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8A8D33E9-5264-4DD1-9680-6C7A5D12CAE5}"/>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6" name="Jaluse kohatäide 5">
            <a:extLst>
              <a:ext uri="{FF2B5EF4-FFF2-40B4-BE49-F238E27FC236}">
                <a16:creationId xmlns:a16="http://schemas.microsoft.com/office/drawing/2014/main" id="{AAACC6DA-E25A-4120-9EEE-44A825F7807E}"/>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2EA2CA2A-9963-4C45-8644-97F6DFA72EAA}"/>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174387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E3E8DCC-B9B9-4754-9B9D-12EE50EB9EB7}"/>
              </a:ext>
            </a:extLst>
          </p:cNvPr>
          <p:cNvSpPr>
            <a:spLocks noGrp="1"/>
          </p:cNvSpPr>
          <p:nvPr>
            <p:ph type="title"/>
          </p:nvPr>
        </p:nvSpPr>
        <p:spPr>
          <a:xfrm>
            <a:off x="839788" y="365125"/>
            <a:ext cx="10515600" cy="1325563"/>
          </a:xfrm>
        </p:spPr>
        <p:txBody>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7BED09A7-E7F0-4715-9D99-673568624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FF63CE65-68C5-4A43-ADD1-E42DD02D21B0}"/>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a:extLst>
              <a:ext uri="{FF2B5EF4-FFF2-40B4-BE49-F238E27FC236}">
                <a16:creationId xmlns:a16="http://schemas.microsoft.com/office/drawing/2014/main" id="{C7CAAD5A-C33A-4372-9D22-42FD87879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08CE44A1-13DD-47EB-B515-B5F639DC100A}"/>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Kuupäeva kohatäide 6">
            <a:extLst>
              <a:ext uri="{FF2B5EF4-FFF2-40B4-BE49-F238E27FC236}">
                <a16:creationId xmlns:a16="http://schemas.microsoft.com/office/drawing/2014/main" id="{6630772C-D474-4345-B2DD-63A3EA761FCE}"/>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8" name="Jaluse kohatäide 7">
            <a:extLst>
              <a:ext uri="{FF2B5EF4-FFF2-40B4-BE49-F238E27FC236}">
                <a16:creationId xmlns:a16="http://schemas.microsoft.com/office/drawing/2014/main" id="{D0D0C4C6-E2DE-4368-A4C8-D4ADD0848995}"/>
              </a:ext>
            </a:extLst>
          </p:cNvPr>
          <p:cNvSpPr>
            <a:spLocks noGrp="1"/>
          </p:cNvSpPr>
          <p:nvPr>
            <p:ph type="ftr" sz="quarter" idx="11"/>
          </p:nvPr>
        </p:nvSpPr>
        <p:spPr/>
        <p:txBody>
          <a:bodyPr/>
          <a:lstStyle/>
          <a:p>
            <a:endParaRPr lang="et-EE"/>
          </a:p>
        </p:txBody>
      </p:sp>
      <p:sp>
        <p:nvSpPr>
          <p:cNvPr id="9" name="Slaidinumbri kohatäide 8">
            <a:extLst>
              <a:ext uri="{FF2B5EF4-FFF2-40B4-BE49-F238E27FC236}">
                <a16:creationId xmlns:a16="http://schemas.microsoft.com/office/drawing/2014/main" id="{63D96136-31F9-4BAE-BBDC-2F8A02E89025}"/>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27605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63AA5EB-45EF-43CC-A64D-EBF2DB5D9398}"/>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003E45A0-7DC3-4221-BD34-0B0EE7C9E041}"/>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4" name="Jaluse kohatäide 3">
            <a:extLst>
              <a:ext uri="{FF2B5EF4-FFF2-40B4-BE49-F238E27FC236}">
                <a16:creationId xmlns:a16="http://schemas.microsoft.com/office/drawing/2014/main" id="{CC96C9FA-B97A-4206-9724-63A61E77DF0B}"/>
              </a:ext>
            </a:extLst>
          </p:cNvPr>
          <p:cNvSpPr>
            <a:spLocks noGrp="1"/>
          </p:cNvSpPr>
          <p:nvPr>
            <p:ph type="ftr" sz="quarter" idx="11"/>
          </p:nvPr>
        </p:nvSpPr>
        <p:spPr/>
        <p:txBody>
          <a:bodyPr/>
          <a:lstStyle/>
          <a:p>
            <a:endParaRPr lang="et-EE"/>
          </a:p>
        </p:txBody>
      </p:sp>
      <p:sp>
        <p:nvSpPr>
          <p:cNvPr id="5" name="Slaidinumbri kohatäide 4">
            <a:extLst>
              <a:ext uri="{FF2B5EF4-FFF2-40B4-BE49-F238E27FC236}">
                <a16:creationId xmlns:a16="http://schemas.microsoft.com/office/drawing/2014/main" id="{F47DE028-09CD-4D4C-88FC-79F946930C82}"/>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4970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0872CBAC-8C51-49AB-B7F3-93382D317E5E}"/>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3" name="Jaluse kohatäide 2">
            <a:extLst>
              <a:ext uri="{FF2B5EF4-FFF2-40B4-BE49-F238E27FC236}">
                <a16:creationId xmlns:a16="http://schemas.microsoft.com/office/drawing/2014/main" id="{781B1943-513C-4AB3-9F0B-E5EAA85FE731}"/>
              </a:ext>
            </a:extLst>
          </p:cNvPr>
          <p:cNvSpPr>
            <a:spLocks noGrp="1"/>
          </p:cNvSpPr>
          <p:nvPr>
            <p:ph type="ftr" sz="quarter" idx="11"/>
          </p:nvPr>
        </p:nvSpPr>
        <p:spPr/>
        <p:txBody>
          <a:bodyPr/>
          <a:lstStyle/>
          <a:p>
            <a:endParaRPr lang="et-EE"/>
          </a:p>
        </p:txBody>
      </p:sp>
      <p:sp>
        <p:nvSpPr>
          <p:cNvPr id="4" name="Slaidinumbri kohatäide 3">
            <a:extLst>
              <a:ext uri="{FF2B5EF4-FFF2-40B4-BE49-F238E27FC236}">
                <a16:creationId xmlns:a16="http://schemas.microsoft.com/office/drawing/2014/main" id="{8ED5C9CA-2C3B-44C8-9395-8516BA2BCB1E}"/>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317817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66B61C8-0C05-4C14-A7E4-5DF20A6B7494}"/>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Sisu kohatäide 2">
            <a:extLst>
              <a:ext uri="{FF2B5EF4-FFF2-40B4-BE49-F238E27FC236}">
                <a16:creationId xmlns:a16="http://schemas.microsoft.com/office/drawing/2014/main" id="{74FA665E-1A37-4FFA-893F-7ACCAB93B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Teksti kohatäide 3">
            <a:extLst>
              <a:ext uri="{FF2B5EF4-FFF2-40B4-BE49-F238E27FC236}">
                <a16:creationId xmlns:a16="http://schemas.microsoft.com/office/drawing/2014/main" id="{C272E023-DB94-44E0-81DC-9BFBA3219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6CEFE649-4DD5-48B9-96BB-ED318F8978DB}"/>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6" name="Jaluse kohatäide 5">
            <a:extLst>
              <a:ext uri="{FF2B5EF4-FFF2-40B4-BE49-F238E27FC236}">
                <a16:creationId xmlns:a16="http://schemas.microsoft.com/office/drawing/2014/main" id="{9777A9BF-4D66-4FEE-BD74-2ACDE718F66F}"/>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AF0376F9-DD0E-4C8D-B479-EC90E59CF1C3}"/>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339073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3246751-EF79-4895-99F8-DED4737CC047}"/>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Pildi kohatäide 2">
            <a:extLst>
              <a:ext uri="{FF2B5EF4-FFF2-40B4-BE49-F238E27FC236}">
                <a16:creationId xmlns:a16="http://schemas.microsoft.com/office/drawing/2014/main" id="{39FDC8CE-6B18-4896-8CC8-96B6B62A9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a:extLst>
              <a:ext uri="{FF2B5EF4-FFF2-40B4-BE49-F238E27FC236}">
                <a16:creationId xmlns:a16="http://schemas.microsoft.com/office/drawing/2014/main" id="{02ABC2F6-D52D-4FAC-833A-8754F4629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114F8CFF-4753-4474-963A-81AFAA77F104}"/>
              </a:ext>
            </a:extLst>
          </p:cNvPr>
          <p:cNvSpPr>
            <a:spLocks noGrp="1"/>
          </p:cNvSpPr>
          <p:nvPr>
            <p:ph type="dt" sz="half" idx="10"/>
          </p:nvPr>
        </p:nvSpPr>
        <p:spPr/>
        <p:txBody>
          <a:bodyPr/>
          <a:lstStyle/>
          <a:p>
            <a:fld id="{3F44B26D-22EE-40F2-B720-C1B18EB2AC5A}" type="datetimeFigureOut">
              <a:rPr lang="et-EE" smtClean="0"/>
              <a:t>25.01.2024</a:t>
            </a:fld>
            <a:endParaRPr lang="et-EE"/>
          </a:p>
        </p:txBody>
      </p:sp>
      <p:sp>
        <p:nvSpPr>
          <p:cNvPr id="6" name="Jaluse kohatäide 5">
            <a:extLst>
              <a:ext uri="{FF2B5EF4-FFF2-40B4-BE49-F238E27FC236}">
                <a16:creationId xmlns:a16="http://schemas.microsoft.com/office/drawing/2014/main" id="{C8BE0468-73E3-4EED-97A0-BE8C57EE344E}"/>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BE488DA5-3EFA-4147-81E4-CBC34A76FA66}"/>
              </a:ext>
            </a:extLst>
          </p:cNvPr>
          <p:cNvSpPr>
            <a:spLocks noGrp="1"/>
          </p:cNvSpPr>
          <p:nvPr>
            <p:ph type="sldNum" sz="quarter" idx="12"/>
          </p:nvPr>
        </p:nvSpPr>
        <p:spPr/>
        <p:txBody>
          <a:bodyPr/>
          <a:lstStyle/>
          <a:p>
            <a:fld id="{8BC687CD-373A-49DB-87FF-19E831508173}" type="slidenum">
              <a:rPr lang="et-EE" smtClean="0"/>
              <a:t>‹#›</a:t>
            </a:fld>
            <a:endParaRPr lang="et-EE"/>
          </a:p>
        </p:txBody>
      </p:sp>
    </p:spTree>
    <p:extLst>
      <p:ext uri="{BB962C8B-B14F-4D97-AF65-F5344CB8AC3E}">
        <p14:creationId xmlns:p14="http://schemas.microsoft.com/office/powerpoint/2010/main" val="402003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7E5D890D-358B-4B1A-86AA-7F88D4DF2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9FBF265E-8511-4B49-8C0A-1803346135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F3460FC1-0BAC-4A6E-BDF8-3176FEF7A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4B26D-22EE-40F2-B720-C1B18EB2AC5A}" type="datetimeFigureOut">
              <a:rPr lang="et-EE" smtClean="0"/>
              <a:t>25.01.2024</a:t>
            </a:fld>
            <a:endParaRPr lang="et-EE"/>
          </a:p>
        </p:txBody>
      </p:sp>
      <p:sp>
        <p:nvSpPr>
          <p:cNvPr id="5" name="Jaluse kohatäide 4">
            <a:extLst>
              <a:ext uri="{FF2B5EF4-FFF2-40B4-BE49-F238E27FC236}">
                <a16:creationId xmlns:a16="http://schemas.microsoft.com/office/drawing/2014/main" id="{2A349C0C-6E95-49BE-B314-92A5E4789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a:extLst>
              <a:ext uri="{FF2B5EF4-FFF2-40B4-BE49-F238E27FC236}">
                <a16:creationId xmlns:a16="http://schemas.microsoft.com/office/drawing/2014/main" id="{4FE1A76E-E94F-481B-97AA-6C31216A7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687CD-373A-49DB-87FF-19E831508173}" type="slidenum">
              <a:rPr lang="et-EE" smtClean="0"/>
              <a:t>‹#›</a:t>
            </a:fld>
            <a:endParaRPr lang="et-EE"/>
          </a:p>
        </p:txBody>
      </p:sp>
    </p:spTree>
    <p:extLst>
      <p:ext uri="{BB962C8B-B14F-4D97-AF65-F5344CB8AC3E}">
        <p14:creationId xmlns:p14="http://schemas.microsoft.com/office/powerpoint/2010/main" val="253266131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44B26D-22EE-40F2-B720-C1B18EB2AC5A}" type="datetimeFigureOut">
              <a:rPr lang="et-EE" smtClean="0"/>
              <a:t>25.01.2024</a:t>
            </a:fld>
            <a:endParaRPr lang="et-E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t-E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BC687CD-373A-49DB-87FF-19E831508173}" type="slidenum">
              <a:rPr lang="et-EE" smtClean="0"/>
              <a:t>‹#›</a:t>
            </a:fld>
            <a:endParaRPr lang="et-E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lt 7" descr="VVK-uus-web-1.jpg">
            <a:extLst>
              <a:ext uri="{FF2B5EF4-FFF2-40B4-BE49-F238E27FC236}">
                <a16:creationId xmlns:a16="http://schemas.microsoft.com/office/drawing/2014/main" id="{1DF395F1-EE5F-95C4-68A4-AFC42A107613}"/>
              </a:ext>
            </a:extLst>
          </p:cNvPr>
          <p:cNvPicPr>
            <a:picLocks noChangeAspect="1"/>
          </p:cNvPicPr>
          <p:nvPr userDrawn="1"/>
        </p:nvPicPr>
        <p:blipFill>
          <a:blip r:embed="rId13" cstate="print"/>
          <a:srcRect t="6138" r="1963"/>
          <a:stretch>
            <a:fillRect/>
          </a:stretch>
        </p:blipFill>
        <p:spPr>
          <a:xfrm>
            <a:off x="0" y="1"/>
            <a:ext cx="12192000" cy="1123235"/>
          </a:xfrm>
          <a:prstGeom prst="rect">
            <a:avLst/>
          </a:prstGeom>
        </p:spPr>
      </p:pic>
      <p:pic>
        <p:nvPicPr>
          <p:cNvPr id="11" name="Pilt 10">
            <a:extLst>
              <a:ext uri="{FF2B5EF4-FFF2-40B4-BE49-F238E27FC236}">
                <a16:creationId xmlns:a16="http://schemas.microsoft.com/office/drawing/2014/main" id="{A5AF3160-B04B-B6AE-7A44-8402BA58603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15" y="1"/>
            <a:ext cx="2809651" cy="1118222"/>
          </a:xfrm>
          <a:prstGeom prst="rect">
            <a:avLst/>
          </a:prstGeom>
        </p:spPr>
      </p:pic>
    </p:spTree>
    <p:extLst>
      <p:ext uri="{BB962C8B-B14F-4D97-AF65-F5344CB8AC3E}">
        <p14:creationId xmlns:p14="http://schemas.microsoft.com/office/powerpoint/2010/main" val="311808043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nellika.valder@valimised.ee"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iigiteataja.ee/akt/32610202100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iigiteataja.ee/akt/125062021009?leiaKehti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hyperlink" Target="mailto:vaatlemine@valimised.ee"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oiguskantsler.ee/sites/default/files/Noored%20valimisvalvurid%20kokkuv%C3%B5te.pdf" TargetMode="External"/><Relationship Id="rId2" Type="http://schemas.openxmlformats.org/officeDocument/2006/relationships/hyperlink" Target="https://www.hm.ee/valimised-ja-koo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erjk@riigikogu.ee" TargetMode="External"/><Relationship Id="rId2" Type="http://schemas.openxmlformats.org/officeDocument/2006/relationships/hyperlink" Target="http://www.erjk.e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alimised.ee/" TargetMode="External"/><Relationship Id="rId2" Type="http://schemas.openxmlformats.org/officeDocument/2006/relationships/hyperlink" Target="https://www.riigiteataja.ee/akt/125062021009?leiaKehtiv" TargetMode="External"/><Relationship Id="rId1" Type="http://schemas.openxmlformats.org/officeDocument/2006/relationships/slideLayout" Target="../slideLayouts/slideLayout2.xml"/><Relationship Id="rId4" Type="http://schemas.openxmlformats.org/officeDocument/2006/relationships/hyperlink" Target="https://koolitus.valimised.e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heakodanik.ee/hea-valimistava-teks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eakodanik.ee/hea-valimistava-tek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eakodanik.ee/hea-valimistava-tek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eakodanik.ee/hea-valimistava-tek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valimised.ee/et/e-haaletamine/e-haaletamisest-lahemalt/elektroonilise-haaletamise-hea-tav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87">
            <a:extLst>
              <a:ext uri="{FF2B5EF4-FFF2-40B4-BE49-F238E27FC236}">
                <a16:creationId xmlns:a16="http://schemas.microsoft.com/office/drawing/2014/main" id="{71199D26-7D8F-4A64-BDBB-73AFABE14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CA46DE03-2DD3-4937-A924-3243C4A7E8BB}"/>
              </a:ext>
            </a:extLst>
          </p:cNvPr>
          <p:cNvSpPr>
            <a:spLocks noGrp="1"/>
          </p:cNvSpPr>
          <p:nvPr>
            <p:ph type="ctrTitle"/>
          </p:nvPr>
        </p:nvSpPr>
        <p:spPr>
          <a:xfrm>
            <a:off x="640080" y="483004"/>
            <a:ext cx="6745458" cy="3082870"/>
          </a:xfrm>
        </p:spPr>
        <p:txBody>
          <a:bodyPr>
            <a:normAutofit/>
          </a:bodyPr>
          <a:lstStyle/>
          <a:p>
            <a:pPr algn="l"/>
            <a:r>
              <a:rPr lang="et-EE" sz="6600"/>
              <a:t>Valimised – kõik, mida vaatleja peab teadma</a:t>
            </a:r>
          </a:p>
        </p:txBody>
      </p:sp>
      <p:sp>
        <p:nvSpPr>
          <p:cNvPr id="3" name="Alapealkiri 2">
            <a:extLst>
              <a:ext uri="{FF2B5EF4-FFF2-40B4-BE49-F238E27FC236}">
                <a16:creationId xmlns:a16="http://schemas.microsoft.com/office/drawing/2014/main" id="{CF7F3E82-8A45-408F-96C5-17B9D1802177}"/>
              </a:ext>
            </a:extLst>
          </p:cNvPr>
          <p:cNvSpPr>
            <a:spLocks noGrp="1"/>
          </p:cNvSpPr>
          <p:nvPr>
            <p:ph type="subTitle" idx="1"/>
          </p:nvPr>
        </p:nvSpPr>
        <p:spPr>
          <a:xfrm>
            <a:off x="640080" y="4085454"/>
            <a:ext cx="6745458" cy="1966246"/>
          </a:xfrm>
        </p:spPr>
        <p:txBody>
          <a:bodyPr>
            <a:normAutofit/>
          </a:bodyPr>
          <a:lstStyle/>
          <a:p>
            <a:pPr algn="l"/>
            <a:r>
              <a:rPr lang="et-EE"/>
              <a:t>Nellika Valder</a:t>
            </a:r>
          </a:p>
          <a:p>
            <a:pPr algn="l"/>
            <a:r>
              <a:rPr lang="et-EE"/>
              <a:t>25.01.2024</a:t>
            </a:r>
          </a:p>
          <a:p>
            <a:pPr algn="l"/>
            <a:r>
              <a:rPr lang="et-EE">
                <a:hlinkClick r:id="rId2"/>
              </a:rPr>
              <a:t>nellika.valder@valimised.ee</a:t>
            </a:r>
            <a:r>
              <a:rPr lang="et-EE"/>
              <a:t> </a:t>
            </a:r>
          </a:p>
        </p:txBody>
      </p:sp>
      <p:sp>
        <p:nvSpPr>
          <p:cNvPr id="93" name="sketch line">
            <a:extLst>
              <a:ext uri="{FF2B5EF4-FFF2-40B4-BE49-F238E27FC236}">
                <a16:creationId xmlns:a16="http://schemas.microsoft.com/office/drawing/2014/main" id="{D7F2FAFA-4D50-41E7-9480-5BABA64EE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3870524"/>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lt 4" descr="Pilt, millel on kujutatud tekst&#10;&#10;Kirjeldus on genereeritud automaatselt">
            <a:extLst>
              <a:ext uri="{FF2B5EF4-FFF2-40B4-BE49-F238E27FC236}">
                <a16:creationId xmlns:a16="http://schemas.microsoft.com/office/drawing/2014/main" id="{DB8B239A-11DD-4C2E-9B0B-63FD083F0FC6}"/>
              </a:ext>
            </a:extLst>
          </p:cNvPr>
          <p:cNvPicPr>
            <a:picLocks noChangeAspect="1"/>
          </p:cNvPicPr>
          <p:nvPr/>
        </p:nvPicPr>
        <p:blipFill rotWithShape="1">
          <a:blip r:embed="rId3">
            <a:extLst>
              <a:ext uri="{28A0092B-C50C-407E-A947-70E740481C1C}">
                <a14:useLocalDpi xmlns:a14="http://schemas.microsoft.com/office/drawing/2010/main" val="0"/>
              </a:ext>
            </a:extLst>
          </a:blip>
          <a:srcRect l="21818" r="3837" b="1"/>
          <a:stretch/>
        </p:blipFill>
        <p:spPr>
          <a:xfrm>
            <a:off x="7876903" y="296092"/>
            <a:ext cx="4001589" cy="3592721"/>
          </a:xfrm>
          <a:custGeom>
            <a:avLst/>
            <a:gdLst/>
            <a:ahLst/>
            <a:cxnLst/>
            <a:rect l="l" t="t" r="r" b="b"/>
            <a:pathLst>
              <a:path w="4001589" h="3592721">
                <a:moveTo>
                  <a:pt x="470166" y="82"/>
                </a:moveTo>
                <a:cubicBezTo>
                  <a:pt x="518288" y="-605"/>
                  <a:pt x="566386" y="3023"/>
                  <a:pt x="614238" y="13021"/>
                </a:cubicBezTo>
                <a:cubicBezTo>
                  <a:pt x="720229" y="34420"/>
                  <a:pt x="827897" y="40027"/>
                  <a:pt x="934955" y="29726"/>
                </a:cubicBezTo>
                <a:cubicBezTo>
                  <a:pt x="1040555" y="20702"/>
                  <a:pt x="1146350" y="20093"/>
                  <a:pt x="1252244" y="22653"/>
                </a:cubicBezTo>
                <a:cubicBezTo>
                  <a:pt x="1347753" y="24970"/>
                  <a:pt x="1443361" y="24604"/>
                  <a:pt x="1538871" y="18020"/>
                </a:cubicBezTo>
                <a:cubicBezTo>
                  <a:pt x="1646135" y="10461"/>
                  <a:pt x="1753400" y="3998"/>
                  <a:pt x="1860568" y="18996"/>
                </a:cubicBezTo>
                <a:cubicBezTo>
                  <a:pt x="1953834" y="33431"/>
                  <a:pt x="2047727" y="40637"/>
                  <a:pt x="2141708" y="40575"/>
                </a:cubicBezTo>
                <a:cubicBezTo>
                  <a:pt x="2266312" y="38870"/>
                  <a:pt x="2390622" y="26800"/>
                  <a:pt x="2515030" y="19849"/>
                </a:cubicBezTo>
                <a:cubicBezTo>
                  <a:pt x="2685674" y="10339"/>
                  <a:pt x="2856416" y="2169"/>
                  <a:pt x="3027158" y="16801"/>
                </a:cubicBezTo>
                <a:cubicBezTo>
                  <a:pt x="3145198" y="27409"/>
                  <a:pt x="3263238" y="37163"/>
                  <a:pt x="3381769" y="28994"/>
                </a:cubicBezTo>
                <a:cubicBezTo>
                  <a:pt x="3465425" y="23262"/>
                  <a:pt x="3549180" y="14972"/>
                  <a:pt x="3633033" y="20460"/>
                </a:cubicBezTo>
                <a:lnTo>
                  <a:pt x="3738744" y="24700"/>
                </a:lnTo>
                <a:lnTo>
                  <a:pt x="3738744" y="24830"/>
                </a:lnTo>
                <a:lnTo>
                  <a:pt x="3750661" y="25178"/>
                </a:lnTo>
                <a:lnTo>
                  <a:pt x="3795264" y="26968"/>
                </a:lnTo>
                <a:lnTo>
                  <a:pt x="3814191" y="26606"/>
                </a:lnTo>
                <a:lnTo>
                  <a:pt x="3814191" y="25296"/>
                </a:lnTo>
                <a:lnTo>
                  <a:pt x="3941656" y="20351"/>
                </a:lnTo>
                <a:lnTo>
                  <a:pt x="3996286" y="20544"/>
                </a:lnTo>
                <a:lnTo>
                  <a:pt x="3999704" y="184279"/>
                </a:lnTo>
                <a:cubicBezTo>
                  <a:pt x="4007337" y="352273"/>
                  <a:pt x="3989916" y="519048"/>
                  <a:pt x="3980912" y="686066"/>
                </a:cubicBezTo>
                <a:cubicBezTo>
                  <a:pt x="3974530" y="824285"/>
                  <a:pt x="3975254" y="962883"/>
                  <a:pt x="3983065" y="1100993"/>
                </a:cubicBezTo>
                <a:cubicBezTo>
                  <a:pt x="3994418" y="1329775"/>
                  <a:pt x="3995984" y="1558558"/>
                  <a:pt x="3989623" y="1787585"/>
                </a:cubicBezTo>
                <a:cubicBezTo>
                  <a:pt x="3986490" y="1901610"/>
                  <a:pt x="3987763" y="2015515"/>
                  <a:pt x="3991678" y="2129418"/>
                </a:cubicBezTo>
                <a:cubicBezTo>
                  <a:pt x="4000780" y="2390605"/>
                  <a:pt x="3990600" y="2651550"/>
                  <a:pt x="3987568" y="2912616"/>
                </a:cubicBezTo>
                <a:cubicBezTo>
                  <a:pt x="3986393" y="3012022"/>
                  <a:pt x="3986588" y="3111430"/>
                  <a:pt x="3990992" y="3210716"/>
                </a:cubicBezTo>
                <a:cubicBezTo>
                  <a:pt x="3995886" y="3323219"/>
                  <a:pt x="3997281" y="3435722"/>
                  <a:pt x="3996754" y="3548225"/>
                </a:cubicBezTo>
                <a:lnTo>
                  <a:pt x="3996203" y="3580527"/>
                </a:lnTo>
                <a:lnTo>
                  <a:pt x="3817494" y="3567893"/>
                </a:lnTo>
                <a:cubicBezTo>
                  <a:pt x="3755892" y="3566024"/>
                  <a:pt x="3694230" y="3566635"/>
                  <a:pt x="3632626" y="3569729"/>
                </a:cubicBezTo>
                <a:cubicBezTo>
                  <a:pt x="3508559" y="3576065"/>
                  <a:pt x="3384601" y="3593362"/>
                  <a:pt x="3260317" y="3578866"/>
                </a:cubicBezTo>
                <a:cubicBezTo>
                  <a:pt x="3046403" y="3553649"/>
                  <a:pt x="2833252" y="3579963"/>
                  <a:pt x="2619882" y="3588368"/>
                </a:cubicBezTo>
                <a:cubicBezTo>
                  <a:pt x="2454934" y="3596047"/>
                  <a:pt x="2289690" y="3590429"/>
                  <a:pt x="2125460" y="3571557"/>
                </a:cubicBezTo>
                <a:cubicBezTo>
                  <a:pt x="1964487" y="3553014"/>
                  <a:pt x="1802168" y="3554895"/>
                  <a:pt x="1641577" y="3577161"/>
                </a:cubicBezTo>
                <a:cubicBezTo>
                  <a:pt x="1569765" y="3584855"/>
                  <a:pt x="1497464" y="3585179"/>
                  <a:pt x="1425600" y="3578135"/>
                </a:cubicBezTo>
                <a:cubicBezTo>
                  <a:pt x="1311136" y="3569647"/>
                  <a:pt x="1196249" y="3571642"/>
                  <a:pt x="1082079" y="3584104"/>
                </a:cubicBezTo>
                <a:cubicBezTo>
                  <a:pt x="932047" y="3601037"/>
                  <a:pt x="781581" y="3588856"/>
                  <a:pt x="631439" y="3582643"/>
                </a:cubicBezTo>
                <a:cubicBezTo>
                  <a:pt x="518453" y="3578013"/>
                  <a:pt x="405576" y="3575211"/>
                  <a:pt x="292590" y="3579597"/>
                </a:cubicBezTo>
                <a:lnTo>
                  <a:pt x="24062" y="3578027"/>
                </a:lnTo>
                <a:lnTo>
                  <a:pt x="26037" y="3426039"/>
                </a:lnTo>
                <a:cubicBezTo>
                  <a:pt x="28388" y="3239733"/>
                  <a:pt x="28388" y="3053550"/>
                  <a:pt x="10461" y="2867977"/>
                </a:cubicBezTo>
                <a:cubicBezTo>
                  <a:pt x="-1195" y="2748609"/>
                  <a:pt x="-5604" y="2628267"/>
                  <a:pt x="10461" y="2509144"/>
                </a:cubicBezTo>
                <a:cubicBezTo>
                  <a:pt x="27654" y="2377219"/>
                  <a:pt x="32159" y="2243207"/>
                  <a:pt x="23883" y="2109954"/>
                </a:cubicBezTo>
                <a:cubicBezTo>
                  <a:pt x="16633" y="1978516"/>
                  <a:pt x="16143" y="1846835"/>
                  <a:pt x="18200" y="1715031"/>
                </a:cubicBezTo>
                <a:cubicBezTo>
                  <a:pt x="20062" y="1596151"/>
                  <a:pt x="19768" y="1477150"/>
                  <a:pt x="14477" y="1358271"/>
                </a:cubicBezTo>
                <a:cubicBezTo>
                  <a:pt x="8405" y="1224761"/>
                  <a:pt x="3212" y="1091250"/>
                  <a:pt x="15262" y="957861"/>
                </a:cubicBezTo>
                <a:cubicBezTo>
                  <a:pt x="26859" y="841775"/>
                  <a:pt x="32649" y="724907"/>
                  <a:pt x="32599" y="607930"/>
                </a:cubicBezTo>
                <a:cubicBezTo>
                  <a:pt x="31229" y="452838"/>
                  <a:pt x="21531" y="298112"/>
                  <a:pt x="15947" y="143264"/>
                </a:cubicBezTo>
                <a:lnTo>
                  <a:pt x="13308" y="44257"/>
                </a:lnTo>
                <a:lnTo>
                  <a:pt x="17662" y="44403"/>
                </a:lnTo>
                <a:lnTo>
                  <a:pt x="92850" y="32188"/>
                </a:lnTo>
                <a:lnTo>
                  <a:pt x="101988" y="32179"/>
                </a:lnTo>
                <a:cubicBezTo>
                  <a:pt x="176730" y="29756"/>
                  <a:pt x="251399" y="24177"/>
                  <a:pt x="325945" y="13021"/>
                </a:cubicBezTo>
                <a:cubicBezTo>
                  <a:pt x="373897" y="5767"/>
                  <a:pt x="422044" y="768"/>
                  <a:pt x="470166" y="82"/>
                </a:cubicBezTo>
                <a:close/>
              </a:path>
            </a:pathLst>
          </a:custGeom>
        </p:spPr>
      </p:pic>
      <p:pic>
        <p:nvPicPr>
          <p:cNvPr id="7" name="Pilt 6">
            <a:extLst>
              <a:ext uri="{FF2B5EF4-FFF2-40B4-BE49-F238E27FC236}">
                <a16:creationId xmlns:a16="http://schemas.microsoft.com/office/drawing/2014/main" id="{5155A541-1141-F42E-EF1F-891B74AD84C0}"/>
              </a:ext>
            </a:extLst>
          </p:cNvPr>
          <p:cNvPicPr>
            <a:picLocks noChangeAspect="1"/>
          </p:cNvPicPr>
          <p:nvPr/>
        </p:nvPicPr>
        <p:blipFill rotWithShape="1">
          <a:blip r:embed="rId4"/>
          <a:srcRect l="6240" r="7933" b="3"/>
          <a:stretch/>
        </p:blipFill>
        <p:spPr>
          <a:xfrm>
            <a:off x="7760405" y="3986862"/>
            <a:ext cx="4234583" cy="2491536"/>
          </a:xfrm>
          <a:custGeom>
            <a:avLst/>
            <a:gdLst/>
            <a:ahLst/>
            <a:cxnLst/>
            <a:rect l="l" t="t" r="r" b="b"/>
            <a:pathLst>
              <a:path w="4001589" h="2354447">
                <a:moveTo>
                  <a:pt x="470166" y="54"/>
                </a:moveTo>
                <a:cubicBezTo>
                  <a:pt x="518288" y="-396"/>
                  <a:pt x="566386" y="1981"/>
                  <a:pt x="614238" y="8533"/>
                </a:cubicBezTo>
                <a:cubicBezTo>
                  <a:pt x="720229" y="22557"/>
                  <a:pt x="827897" y="26232"/>
                  <a:pt x="934955" y="19481"/>
                </a:cubicBezTo>
                <a:cubicBezTo>
                  <a:pt x="1040555" y="13567"/>
                  <a:pt x="1146350" y="13168"/>
                  <a:pt x="1252244" y="14846"/>
                </a:cubicBezTo>
                <a:cubicBezTo>
                  <a:pt x="1347753" y="16364"/>
                  <a:pt x="1443361" y="16124"/>
                  <a:pt x="1538871" y="11809"/>
                </a:cubicBezTo>
                <a:cubicBezTo>
                  <a:pt x="1646135" y="6855"/>
                  <a:pt x="1753400" y="2620"/>
                  <a:pt x="1860568" y="12449"/>
                </a:cubicBezTo>
                <a:cubicBezTo>
                  <a:pt x="1953834" y="21909"/>
                  <a:pt x="2047727" y="26631"/>
                  <a:pt x="2141708" y="26591"/>
                </a:cubicBezTo>
                <a:cubicBezTo>
                  <a:pt x="2266312" y="25473"/>
                  <a:pt x="2390622" y="17563"/>
                  <a:pt x="2515030" y="13008"/>
                </a:cubicBezTo>
                <a:cubicBezTo>
                  <a:pt x="2685674" y="6776"/>
                  <a:pt x="2856416" y="1422"/>
                  <a:pt x="3027158" y="11010"/>
                </a:cubicBezTo>
                <a:cubicBezTo>
                  <a:pt x="3145198" y="17962"/>
                  <a:pt x="3263238" y="24355"/>
                  <a:pt x="3381769" y="19001"/>
                </a:cubicBezTo>
                <a:cubicBezTo>
                  <a:pt x="3465425" y="15245"/>
                  <a:pt x="3549180" y="9812"/>
                  <a:pt x="3633033" y="13408"/>
                </a:cubicBezTo>
                <a:lnTo>
                  <a:pt x="3738744" y="16187"/>
                </a:lnTo>
                <a:lnTo>
                  <a:pt x="3738744" y="16272"/>
                </a:lnTo>
                <a:lnTo>
                  <a:pt x="3750661" y="16501"/>
                </a:lnTo>
                <a:lnTo>
                  <a:pt x="3795264" y="17673"/>
                </a:lnTo>
                <a:lnTo>
                  <a:pt x="3814191" y="17436"/>
                </a:lnTo>
                <a:lnTo>
                  <a:pt x="3814191" y="16578"/>
                </a:lnTo>
                <a:lnTo>
                  <a:pt x="3941656" y="13337"/>
                </a:lnTo>
                <a:lnTo>
                  <a:pt x="3996286" y="13464"/>
                </a:lnTo>
                <a:lnTo>
                  <a:pt x="3999704" y="120765"/>
                </a:lnTo>
                <a:cubicBezTo>
                  <a:pt x="4007337" y="230858"/>
                  <a:pt x="3989916" y="340152"/>
                  <a:pt x="3980912" y="449605"/>
                </a:cubicBezTo>
                <a:cubicBezTo>
                  <a:pt x="3974530" y="540185"/>
                  <a:pt x="3975254" y="631014"/>
                  <a:pt x="3983065" y="721523"/>
                </a:cubicBezTo>
                <a:cubicBezTo>
                  <a:pt x="3994418" y="871452"/>
                  <a:pt x="3995984" y="1021383"/>
                  <a:pt x="3989623" y="1171473"/>
                </a:cubicBezTo>
                <a:cubicBezTo>
                  <a:pt x="3986490" y="1246198"/>
                  <a:pt x="3987763" y="1320844"/>
                  <a:pt x="3991678" y="1395489"/>
                </a:cubicBezTo>
                <a:cubicBezTo>
                  <a:pt x="4000780" y="1566655"/>
                  <a:pt x="3990600" y="1737662"/>
                  <a:pt x="3987568" y="1908748"/>
                </a:cubicBezTo>
                <a:cubicBezTo>
                  <a:pt x="3986393" y="1973893"/>
                  <a:pt x="3986588" y="2039039"/>
                  <a:pt x="3990992" y="2104104"/>
                </a:cubicBezTo>
                <a:cubicBezTo>
                  <a:pt x="3995886" y="2177832"/>
                  <a:pt x="3997281" y="2251559"/>
                  <a:pt x="3996754" y="2325287"/>
                </a:cubicBezTo>
                <a:lnTo>
                  <a:pt x="3996203" y="2346456"/>
                </a:lnTo>
                <a:lnTo>
                  <a:pt x="3817494" y="2338176"/>
                </a:lnTo>
                <a:cubicBezTo>
                  <a:pt x="3755892" y="2336952"/>
                  <a:pt x="3694230" y="2337352"/>
                  <a:pt x="3632626" y="2339380"/>
                </a:cubicBezTo>
                <a:cubicBezTo>
                  <a:pt x="3508559" y="2343531"/>
                  <a:pt x="3384601" y="2354867"/>
                  <a:pt x="3260317" y="2345368"/>
                </a:cubicBezTo>
                <a:cubicBezTo>
                  <a:pt x="3046403" y="2328842"/>
                  <a:pt x="2833252" y="2346086"/>
                  <a:pt x="2619882" y="2351594"/>
                </a:cubicBezTo>
                <a:cubicBezTo>
                  <a:pt x="2454934" y="2356627"/>
                  <a:pt x="2289690" y="2352945"/>
                  <a:pt x="2125460" y="2340577"/>
                </a:cubicBezTo>
                <a:cubicBezTo>
                  <a:pt x="1964487" y="2328426"/>
                  <a:pt x="1802168" y="2329658"/>
                  <a:pt x="1641577" y="2344250"/>
                </a:cubicBezTo>
                <a:cubicBezTo>
                  <a:pt x="1569765" y="2349292"/>
                  <a:pt x="1497464" y="2349505"/>
                  <a:pt x="1425600" y="2344888"/>
                </a:cubicBezTo>
                <a:cubicBezTo>
                  <a:pt x="1311136" y="2339326"/>
                  <a:pt x="1196249" y="2340633"/>
                  <a:pt x="1082079" y="2348800"/>
                </a:cubicBezTo>
                <a:cubicBezTo>
                  <a:pt x="932047" y="2359897"/>
                  <a:pt x="781581" y="2351914"/>
                  <a:pt x="631439" y="2347842"/>
                </a:cubicBezTo>
                <a:cubicBezTo>
                  <a:pt x="518453" y="2344808"/>
                  <a:pt x="405576" y="2342972"/>
                  <a:pt x="292590" y="2345846"/>
                </a:cubicBezTo>
                <a:lnTo>
                  <a:pt x="24062" y="2344817"/>
                </a:lnTo>
                <a:lnTo>
                  <a:pt x="26037" y="2245214"/>
                </a:lnTo>
                <a:cubicBezTo>
                  <a:pt x="28388" y="2123121"/>
                  <a:pt x="28388" y="2001108"/>
                  <a:pt x="10461" y="1879495"/>
                </a:cubicBezTo>
                <a:cubicBezTo>
                  <a:pt x="-1195" y="1801269"/>
                  <a:pt x="-5604" y="1722404"/>
                  <a:pt x="10461" y="1644338"/>
                </a:cubicBezTo>
                <a:cubicBezTo>
                  <a:pt x="27654" y="1557882"/>
                  <a:pt x="32159" y="1470059"/>
                  <a:pt x="23883" y="1382733"/>
                </a:cubicBezTo>
                <a:cubicBezTo>
                  <a:pt x="16633" y="1296597"/>
                  <a:pt x="16143" y="1210301"/>
                  <a:pt x="18200" y="1123925"/>
                </a:cubicBezTo>
                <a:cubicBezTo>
                  <a:pt x="20062" y="1046019"/>
                  <a:pt x="19768" y="968033"/>
                  <a:pt x="14477" y="890127"/>
                </a:cubicBezTo>
                <a:cubicBezTo>
                  <a:pt x="8405" y="802633"/>
                  <a:pt x="3212" y="715138"/>
                  <a:pt x="15262" y="627723"/>
                </a:cubicBezTo>
                <a:cubicBezTo>
                  <a:pt x="26859" y="551647"/>
                  <a:pt x="32649" y="475059"/>
                  <a:pt x="32599" y="398400"/>
                </a:cubicBezTo>
                <a:cubicBezTo>
                  <a:pt x="31229" y="296762"/>
                  <a:pt x="21531" y="195365"/>
                  <a:pt x="15947" y="93886"/>
                </a:cubicBezTo>
                <a:lnTo>
                  <a:pt x="13308" y="29003"/>
                </a:lnTo>
                <a:lnTo>
                  <a:pt x="17662" y="29099"/>
                </a:lnTo>
                <a:lnTo>
                  <a:pt x="92850" y="21094"/>
                </a:lnTo>
                <a:lnTo>
                  <a:pt x="101988" y="21088"/>
                </a:lnTo>
                <a:cubicBezTo>
                  <a:pt x="176730" y="19500"/>
                  <a:pt x="251399" y="15844"/>
                  <a:pt x="325945" y="8533"/>
                </a:cubicBezTo>
                <a:cubicBezTo>
                  <a:pt x="373897" y="3780"/>
                  <a:pt x="422044" y="503"/>
                  <a:pt x="470166" y="54"/>
                </a:cubicBezTo>
                <a:close/>
              </a:path>
            </a:pathLst>
          </a:custGeom>
        </p:spPr>
      </p:pic>
    </p:spTree>
    <p:extLst>
      <p:ext uri="{BB962C8B-B14F-4D97-AF65-F5344CB8AC3E}">
        <p14:creationId xmlns:p14="http://schemas.microsoft.com/office/powerpoint/2010/main" val="254667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Näited</a:t>
            </a:r>
          </a:p>
        </p:txBody>
      </p:sp>
      <p:pic>
        <p:nvPicPr>
          <p:cNvPr id="3" name="Sisu kohatäide 2">
            <a:extLst>
              <a:ext uri="{FF2B5EF4-FFF2-40B4-BE49-F238E27FC236}">
                <a16:creationId xmlns:a16="http://schemas.microsoft.com/office/drawing/2014/main" id="{007F86FF-A407-F0EB-BF55-C8E950D01959}"/>
              </a:ext>
            </a:extLst>
          </p:cNvPr>
          <p:cNvPicPr>
            <a:picLocks noGrp="1" noChangeAspect="1"/>
          </p:cNvPicPr>
          <p:nvPr>
            <p:ph idx="1"/>
          </p:nvPr>
        </p:nvPicPr>
        <p:blipFill>
          <a:blip r:embed="rId2"/>
          <a:stretch>
            <a:fillRect/>
          </a:stretch>
        </p:blipFill>
        <p:spPr>
          <a:xfrm>
            <a:off x="3576069" y="329491"/>
            <a:ext cx="8121420" cy="4351338"/>
          </a:xfrm>
        </p:spPr>
      </p:pic>
      <p:pic>
        <p:nvPicPr>
          <p:cNvPr id="5" name="Pilt 4">
            <a:extLst>
              <a:ext uri="{FF2B5EF4-FFF2-40B4-BE49-F238E27FC236}">
                <a16:creationId xmlns:a16="http://schemas.microsoft.com/office/drawing/2014/main" id="{DEC9809D-91BB-202E-248C-37144489C389}"/>
              </a:ext>
            </a:extLst>
          </p:cNvPr>
          <p:cNvPicPr>
            <a:picLocks noChangeAspect="1"/>
          </p:cNvPicPr>
          <p:nvPr/>
        </p:nvPicPr>
        <p:blipFill>
          <a:blip r:embed="rId3"/>
          <a:stretch>
            <a:fillRect/>
          </a:stretch>
        </p:blipFill>
        <p:spPr>
          <a:xfrm>
            <a:off x="4321331" y="4595334"/>
            <a:ext cx="7230484" cy="2172003"/>
          </a:xfrm>
          <a:prstGeom prst="rect">
            <a:avLst/>
          </a:prstGeom>
        </p:spPr>
      </p:pic>
    </p:spTree>
    <p:extLst>
      <p:ext uri="{BB962C8B-B14F-4D97-AF65-F5344CB8AC3E}">
        <p14:creationId xmlns:p14="http://schemas.microsoft.com/office/powerpoint/2010/main" val="61988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Näited</a:t>
            </a:r>
          </a:p>
        </p:txBody>
      </p:sp>
      <p:sp>
        <p:nvSpPr>
          <p:cNvPr id="4" name="Sisu kohatäide 3">
            <a:extLst>
              <a:ext uri="{FF2B5EF4-FFF2-40B4-BE49-F238E27FC236}">
                <a16:creationId xmlns:a16="http://schemas.microsoft.com/office/drawing/2014/main" id="{D3C436D6-D2D9-06E1-5105-30FB2F94740D}"/>
              </a:ext>
            </a:extLst>
          </p:cNvPr>
          <p:cNvSpPr>
            <a:spLocks noGrp="1"/>
          </p:cNvSpPr>
          <p:nvPr>
            <p:ph idx="1"/>
          </p:nvPr>
        </p:nvSpPr>
        <p:spPr/>
        <p:txBody>
          <a:bodyPr/>
          <a:lstStyle/>
          <a:p>
            <a:endParaRPr lang="et-EE" b="0" i="0" dirty="0">
              <a:solidFill>
                <a:srgbClr val="262626"/>
              </a:solidFill>
              <a:effectLst/>
              <a:latin typeface="Charter"/>
            </a:endParaRPr>
          </a:p>
          <a:p>
            <a:endParaRPr lang="et-EE" dirty="0">
              <a:solidFill>
                <a:srgbClr val="262626"/>
              </a:solidFill>
              <a:latin typeface="Charter"/>
            </a:endParaRPr>
          </a:p>
          <a:p>
            <a:endParaRPr lang="et-EE" b="0" i="0" dirty="0">
              <a:solidFill>
                <a:srgbClr val="262626"/>
              </a:solidFill>
              <a:effectLst/>
              <a:latin typeface="Charter"/>
            </a:endParaRPr>
          </a:p>
          <a:p>
            <a:endParaRPr lang="et-EE" dirty="0">
              <a:solidFill>
                <a:srgbClr val="262626"/>
              </a:solidFill>
              <a:latin typeface="Charter"/>
            </a:endParaRPr>
          </a:p>
          <a:p>
            <a:endParaRPr lang="et-EE" b="0" i="0" dirty="0">
              <a:solidFill>
                <a:srgbClr val="262626"/>
              </a:solidFill>
              <a:effectLst/>
              <a:latin typeface="Charter"/>
            </a:endParaRPr>
          </a:p>
          <a:p>
            <a:endParaRPr lang="et-EE" dirty="0">
              <a:solidFill>
                <a:srgbClr val="262626"/>
              </a:solidFill>
              <a:latin typeface="Charter"/>
            </a:endParaRPr>
          </a:p>
          <a:p>
            <a:r>
              <a:rPr lang="en-GB" b="0" i="0" dirty="0" err="1">
                <a:solidFill>
                  <a:srgbClr val="262626"/>
                </a:solidFill>
                <a:effectLst/>
                <a:latin typeface="Charter"/>
              </a:rPr>
              <a:t>Kiviõli</a:t>
            </a:r>
            <a:r>
              <a:rPr lang="en-GB" b="0" i="0" dirty="0">
                <a:solidFill>
                  <a:srgbClr val="262626"/>
                </a:solidFill>
                <a:effectLst/>
                <a:latin typeface="Charter"/>
              </a:rPr>
              <a:t> </a:t>
            </a:r>
            <a:r>
              <a:rPr lang="en-GB" b="0" i="0" dirty="0" err="1">
                <a:solidFill>
                  <a:srgbClr val="262626"/>
                </a:solidFill>
                <a:effectLst/>
                <a:latin typeface="Charter"/>
              </a:rPr>
              <a:t>vene</a:t>
            </a:r>
            <a:r>
              <a:rPr lang="en-GB" b="0" i="0" dirty="0">
                <a:solidFill>
                  <a:srgbClr val="262626"/>
                </a:solidFill>
                <a:effectLst/>
                <a:latin typeface="Charter"/>
              </a:rPr>
              <a:t> </a:t>
            </a:r>
            <a:r>
              <a:rPr lang="en-GB" b="0" i="0" dirty="0" err="1">
                <a:solidFill>
                  <a:srgbClr val="262626"/>
                </a:solidFill>
                <a:effectLst/>
                <a:latin typeface="Charter"/>
              </a:rPr>
              <a:t>koolis</a:t>
            </a:r>
            <a:r>
              <a:rPr lang="en-GB" b="0" i="0" dirty="0">
                <a:solidFill>
                  <a:srgbClr val="262626"/>
                </a:solidFill>
                <a:effectLst/>
                <a:latin typeface="Charter"/>
              </a:rPr>
              <a:t> ja </a:t>
            </a:r>
            <a:r>
              <a:rPr lang="en-GB" b="0" i="0" dirty="0" err="1">
                <a:solidFill>
                  <a:srgbClr val="262626"/>
                </a:solidFill>
                <a:effectLst/>
                <a:latin typeface="Charter"/>
              </a:rPr>
              <a:t>kohalikus</a:t>
            </a:r>
            <a:r>
              <a:rPr lang="en-GB" b="0" i="0" dirty="0">
                <a:solidFill>
                  <a:srgbClr val="262626"/>
                </a:solidFill>
                <a:effectLst/>
                <a:latin typeface="Charter"/>
              </a:rPr>
              <a:t> </a:t>
            </a:r>
            <a:r>
              <a:rPr lang="en-GB" b="0" i="0" dirty="0" err="1">
                <a:solidFill>
                  <a:srgbClr val="262626"/>
                </a:solidFill>
                <a:effectLst/>
                <a:latin typeface="Charter"/>
              </a:rPr>
              <a:t>kaupluses</a:t>
            </a:r>
            <a:r>
              <a:rPr lang="en-GB" dirty="0">
                <a:solidFill>
                  <a:srgbClr val="262626"/>
                </a:solidFill>
                <a:latin typeface="Charter"/>
              </a:rPr>
              <a:t> </a:t>
            </a:r>
            <a:r>
              <a:rPr lang="en-GB" dirty="0" err="1">
                <a:solidFill>
                  <a:srgbClr val="262626"/>
                </a:solidFill>
                <a:latin typeface="Charter"/>
              </a:rPr>
              <a:t>mõjutati</a:t>
            </a:r>
            <a:r>
              <a:rPr lang="et-EE" dirty="0">
                <a:solidFill>
                  <a:srgbClr val="262626"/>
                </a:solidFill>
                <a:latin typeface="Charter"/>
              </a:rPr>
              <a:t> </a:t>
            </a:r>
            <a:r>
              <a:rPr lang="en-GB" dirty="0" err="1">
                <a:solidFill>
                  <a:srgbClr val="262626"/>
                </a:solidFill>
                <a:latin typeface="Charter"/>
              </a:rPr>
              <a:t>inimesi</a:t>
            </a:r>
            <a:r>
              <a:rPr lang="en-GB" dirty="0">
                <a:solidFill>
                  <a:srgbClr val="262626"/>
                </a:solidFill>
                <a:latin typeface="Charter"/>
              </a:rPr>
              <a:t> </a:t>
            </a:r>
            <a:r>
              <a:rPr lang="en-GB" b="0" i="0" dirty="0" err="1">
                <a:solidFill>
                  <a:srgbClr val="262626"/>
                </a:solidFill>
                <a:effectLst/>
                <a:latin typeface="Charter"/>
              </a:rPr>
              <a:t>elektrooniliselt</a:t>
            </a:r>
            <a:r>
              <a:rPr lang="en-GB" b="0" i="0" dirty="0">
                <a:solidFill>
                  <a:srgbClr val="262626"/>
                </a:solidFill>
                <a:effectLst/>
                <a:latin typeface="Charter"/>
              </a:rPr>
              <a:t> </a:t>
            </a:r>
            <a:r>
              <a:rPr lang="en-GB" b="0" i="0" dirty="0" err="1">
                <a:solidFill>
                  <a:srgbClr val="262626"/>
                </a:solidFill>
                <a:effectLst/>
                <a:latin typeface="Charter"/>
              </a:rPr>
              <a:t>hääletama</a:t>
            </a:r>
            <a:r>
              <a:rPr lang="en-GB" b="0" i="0" dirty="0">
                <a:solidFill>
                  <a:srgbClr val="262626"/>
                </a:solidFill>
                <a:effectLst/>
                <a:latin typeface="Charter"/>
              </a:rPr>
              <a:t> </a:t>
            </a:r>
            <a:r>
              <a:rPr lang="en-GB" b="0" i="0" dirty="0" err="1">
                <a:solidFill>
                  <a:srgbClr val="262626"/>
                </a:solidFill>
                <a:effectLst/>
                <a:latin typeface="Charter"/>
              </a:rPr>
              <a:t>Keskerakonna</a:t>
            </a:r>
            <a:r>
              <a:rPr lang="en-GB" b="0" i="0" dirty="0">
                <a:solidFill>
                  <a:srgbClr val="262626"/>
                </a:solidFill>
                <a:effectLst/>
                <a:latin typeface="Charter"/>
              </a:rPr>
              <a:t> </a:t>
            </a:r>
            <a:r>
              <a:rPr lang="en-GB" b="0" i="0" dirty="0" err="1">
                <a:solidFill>
                  <a:srgbClr val="262626"/>
                </a:solidFill>
                <a:effectLst/>
                <a:latin typeface="Charter"/>
              </a:rPr>
              <a:t>kandidaatide</a:t>
            </a:r>
            <a:r>
              <a:rPr lang="en-GB" b="0" i="0" dirty="0">
                <a:solidFill>
                  <a:srgbClr val="262626"/>
                </a:solidFill>
                <a:effectLst/>
                <a:latin typeface="Charter"/>
              </a:rPr>
              <a:t> </a:t>
            </a:r>
            <a:r>
              <a:rPr lang="en-GB" b="0" i="0" dirty="0" err="1">
                <a:solidFill>
                  <a:srgbClr val="262626"/>
                </a:solidFill>
                <a:effectLst/>
                <a:latin typeface="Charter"/>
              </a:rPr>
              <a:t>poolt</a:t>
            </a:r>
            <a:r>
              <a:rPr lang="en-GB" b="0" i="0" dirty="0">
                <a:solidFill>
                  <a:srgbClr val="262626"/>
                </a:solidFill>
                <a:effectLst/>
                <a:latin typeface="Charter"/>
              </a:rPr>
              <a:t>. </a:t>
            </a:r>
            <a:r>
              <a:rPr lang="en-GB" b="0" i="0" dirty="0" err="1">
                <a:solidFill>
                  <a:srgbClr val="262626"/>
                </a:solidFill>
                <a:effectLst/>
                <a:latin typeface="Charter"/>
              </a:rPr>
              <a:t>Poes</a:t>
            </a:r>
            <a:r>
              <a:rPr lang="en-GB" b="0" i="0" dirty="0">
                <a:solidFill>
                  <a:srgbClr val="262626"/>
                </a:solidFill>
                <a:effectLst/>
                <a:latin typeface="Charter"/>
              </a:rPr>
              <a:t> </a:t>
            </a:r>
            <a:r>
              <a:rPr lang="en-GB" b="0" i="0" dirty="0" err="1">
                <a:solidFill>
                  <a:srgbClr val="262626"/>
                </a:solidFill>
                <a:effectLst/>
                <a:latin typeface="Charter"/>
              </a:rPr>
              <a:t>olevat</a:t>
            </a:r>
            <a:r>
              <a:rPr lang="en-GB" b="0" i="0" dirty="0">
                <a:solidFill>
                  <a:srgbClr val="262626"/>
                </a:solidFill>
                <a:effectLst/>
                <a:latin typeface="Charter"/>
              </a:rPr>
              <a:t> </a:t>
            </a:r>
            <a:r>
              <a:rPr lang="en-GB" b="0" i="0" dirty="0" err="1">
                <a:solidFill>
                  <a:srgbClr val="262626"/>
                </a:solidFill>
                <a:effectLst/>
                <a:latin typeface="Charter"/>
              </a:rPr>
              <a:t>valijatele</a:t>
            </a:r>
            <a:r>
              <a:rPr lang="en-GB" b="0" i="0" dirty="0">
                <a:solidFill>
                  <a:srgbClr val="262626"/>
                </a:solidFill>
                <a:effectLst/>
                <a:latin typeface="Charter"/>
              </a:rPr>
              <a:t> </a:t>
            </a:r>
            <a:r>
              <a:rPr lang="en-GB" b="0" i="0" dirty="0" err="1">
                <a:solidFill>
                  <a:srgbClr val="262626"/>
                </a:solidFill>
                <a:effectLst/>
                <a:latin typeface="Charter"/>
              </a:rPr>
              <a:t>selle</a:t>
            </a:r>
            <a:r>
              <a:rPr lang="en-GB" b="0" i="0" dirty="0">
                <a:solidFill>
                  <a:srgbClr val="262626"/>
                </a:solidFill>
                <a:effectLst/>
                <a:latin typeface="Charter"/>
              </a:rPr>
              <a:t> </a:t>
            </a:r>
            <a:r>
              <a:rPr lang="en-GB" b="0" i="0" dirty="0" err="1">
                <a:solidFill>
                  <a:srgbClr val="262626"/>
                </a:solidFill>
                <a:effectLst/>
                <a:latin typeface="Charter"/>
              </a:rPr>
              <a:t>eest</a:t>
            </a:r>
            <a:r>
              <a:rPr lang="en-GB" b="0" i="0" dirty="0">
                <a:solidFill>
                  <a:srgbClr val="262626"/>
                </a:solidFill>
                <a:effectLst/>
                <a:latin typeface="Charter"/>
              </a:rPr>
              <a:t> </a:t>
            </a:r>
            <a:r>
              <a:rPr lang="en-GB" b="0" i="0" dirty="0" err="1">
                <a:solidFill>
                  <a:srgbClr val="262626"/>
                </a:solidFill>
                <a:effectLst/>
                <a:latin typeface="Charter"/>
              </a:rPr>
              <a:t>kingitusi</a:t>
            </a:r>
            <a:r>
              <a:rPr lang="en-GB" b="0" i="0" dirty="0">
                <a:solidFill>
                  <a:srgbClr val="262626"/>
                </a:solidFill>
                <a:effectLst/>
                <a:latin typeface="Charter"/>
              </a:rPr>
              <a:t> </a:t>
            </a:r>
            <a:r>
              <a:rPr lang="en-GB" b="0" i="0" dirty="0" err="1">
                <a:solidFill>
                  <a:srgbClr val="262626"/>
                </a:solidFill>
                <a:effectLst/>
                <a:latin typeface="Charter"/>
              </a:rPr>
              <a:t>jagatud</a:t>
            </a:r>
            <a:r>
              <a:rPr lang="en-GB" b="0" i="0" dirty="0">
                <a:solidFill>
                  <a:srgbClr val="262626"/>
                </a:solidFill>
                <a:effectLst/>
                <a:latin typeface="Charter"/>
              </a:rPr>
              <a:t>.</a:t>
            </a:r>
            <a:endParaRPr lang="en-GB" dirty="0"/>
          </a:p>
        </p:txBody>
      </p:sp>
      <p:pic>
        <p:nvPicPr>
          <p:cNvPr id="6" name="Pilt 5">
            <a:extLst>
              <a:ext uri="{FF2B5EF4-FFF2-40B4-BE49-F238E27FC236}">
                <a16:creationId xmlns:a16="http://schemas.microsoft.com/office/drawing/2014/main" id="{6076F326-3580-5939-2C30-E77CA6F0E9E9}"/>
              </a:ext>
            </a:extLst>
          </p:cNvPr>
          <p:cNvPicPr>
            <a:picLocks noChangeAspect="1"/>
          </p:cNvPicPr>
          <p:nvPr/>
        </p:nvPicPr>
        <p:blipFill>
          <a:blip r:embed="rId2"/>
          <a:stretch>
            <a:fillRect/>
          </a:stretch>
        </p:blipFill>
        <p:spPr>
          <a:xfrm>
            <a:off x="958506" y="2186175"/>
            <a:ext cx="7030431" cy="2676899"/>
          </a:xfrm>
          <a:prstGeom prst="rect">
            <a:avLst/>
          </a:prstGeom>
        </p:spPr>
      </p:pic>
    </p:spTree>
    <p:extLst>
      <p:ext uri="{BB962C8B-B14F-4D97-AF65-F5344CB8AC3E}">
        <p14:creationId xmlns:p14="http://schemas.microsoft.com/office/powerpoint/2010/main" val="428174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Näited</a:t>
            </a:r>
          </a:p>
        </p:txBody>
      </p:sp>
      <p:sp>
        <p:nvSpPr>
          <p:cNvPr id="4" name="Sisu kohatäide 3">
            <a:extLst>
              <a:ext uri="{FF2B5EF4-FFF2-40B4-BE49-F238E27FC236}">
                <a16:creationId xmlns:a16="http://schemas.microsoft.com/office/drawing/2014/main" id="{D3C436D6-D2D9-06E1-5105-30FB2F94740D}"/>
              </a:ext>
            </a:extLst>
          </p:cNvPr>
          <p:cNvSpPr>
            <a:spLocks noGrp="1"/>
          </p:cNvSpPr>
          <p:nvPr>
            <p:ph idx="1"/>
          </p:nvPr>
        </p:nvSpPr>
        <p:spPr/>
        <p:txBody>
          <a:bodyPr/>
          <a:lstStyle/>
          <a:p>
            <a:endParaRPr lang="et-EE" b="0" i="0" dirty="0">
              <a:solidFill>
                <a:srgbClr val="262626"/>
              </a:solidFill>
              <a:effectLst/>
              <a:latin typeface="Charter"/>
            </a:endParaRPr>
          </a:p>
          <a:p>
            <a:endParaRPr lang="et-EE" dirty="0">
              <a:solidFill>
                <a:srgbClr val="262626"/>
              </a:solidFill>
              <a:latin typeface="Charter"/>
            </a:endParaRPr>
          </a:p>
          <a:p>
            <a:endParaRPr lang="et-EE" b="0" i="0" dirty="0">
              <a:solidFill>
                <a:srgbClr val="262626"/>
              </a:solidFill>
              <a:effectLst/>
              <a:latin typeface="Charter"/>
            </a:endParaRPr>
          </a:p>
          <a:p>
            <a:endParaRPr lang="et-EE" dirty="0">
              <a:solidFill>
                <a:srgbClr val="262626"/>
              </a:solidFill>
              <a:latin typeface="Charter"/>
            </a:endParaRPr>
          </a:p>
        </p:txBody>
      </p:sp>
      <p:pic>
        <p:nvPicPr>
          <p:cNvPr id="3" name="Pilt 2">
            <a:extLst>
              <a:ext uri="{FF2B5EF4-FFF2-40B4-BE49-F238E27FC236}">
                <a16:creationId xmlns:a16="http://schemas.microsoft.com/office/drawing/2014/main" id="{670BC1F9-2A77-2A37-FEE6-863A92E0029E}"/>
              </a:ext>
            </a:extLst>
          </p:cNvPr>
          <p:cNvPicPr>
            <a:picLocks noChangeAspect="1"/>
          </p:cNvPicPr>
          <p:nvPr/>
        </p:nvPicPr>
        <p:blipFill>
          <a:blip r:embed="rId2"/>
          <a:stretch>
            <a:fillRect/>
          </a:stretch>
        </p:blipFill>
        <p:spPr>
          <a:xfrm>
            <a:off x="3556902" y="361043"/>
            <a:ext cx="7173326" cy="6496957"/>
          </a:xfrm>
          <a:prstGeom prst="rect">
            <a:avLst/>
          </a:prstGeom>
        </p:spPr>
      </p:pic>
    </p:spTree>
    <p:extLst>
      <p:ext uri="{BB962C8B-B14F-4D97-AF65-F5344CB8AC3E}">
        <p14:creationId xmlns:p14="http://schemas.microsoft.com/office/powerpoint/2010/main" val="116778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359914B7-85FE-4657-96BE-77B2E1C09B9C}"/>
              </a:ext>
            </a:extLst>
          </p:cNvPr>
          <p:cNvSpPr>
            <a:spLocks noGrp="1"/>
          </p:cNvSpPr>
          <p:nvPr>
            <p:ph type="title"/>
          </p:nvPr>
        </p:nvSpPr>
        <p:spPr>
          <a:xfrm>
            <a:off x="764949" y="3499076"/>
            <a:ext cx="6053558" cy="2424774"/>
          </a:xfrm>
        </p:spPr>
        <p:txBody>
          <a:bodyPr>
            <a:normAutofit/>
          </a:bodyPr>
          <a:lstStyle/>
          <a:p>
            <a:r>
              <a:rPr lang="et-EE">
                <a:solidFill>
                  <a:srgbClr val="FFFFFF"/>
                </a:solidFill>
              </a:rPr>
              <a:t>Valimiste korraldajad</a:t>
            </a:r>
          </a:p>
        </p:txBody>
      </p:sp>
      <p:sp>
        <p:nvSpPr>
          <p:cNvPr id="23" name="Freeform: Shape 17">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u kohatäide 2">
            <a:extLst>
              <a:ext uri="{FF2B5EF4-FFF2-40B4-BE49-F238E27FC236}">
                <a16:creationId xmlns:a16="http://schemas.microsoft.com/office/drawing/2014/main" id="{FAA294DB-F3BD-498C-99B1-4E7758A85D7A}"/>
              </a:ext>
            </a:extLst>
          </p:cNvPr>
          <p:cNvSpPr>
            <a:spLocks noGrp="1"/>
          </p:cNvSpPr>
          <p:nvPr>
            <p:ph sz="half" idx="1"/>
          </p:nvPr>
        </p:nvSpPr>
        <p:spPr>
          <a:xfrm>
            <a:off x="4215161" y="356187"/>
            <a:ext cx="2878409" cy="1792281"/>
          </a:xfrm>
        </p:spPr>
        <p:txBody>
          <a:bodyPr anchor="ctr">
            <a:normAutofit lnSpcReduction="10000"/>
          </a:bodyPr>
          <a:lstStyle/>
          <a:p>
            <a:r>
              <a:rPr lang="et-EE" sz="1700" dirty="0"/>
              <a:t>Valla ja linna valimiskomisjonid (häältelugemiskomisjonid)</a:t>
            </a:r>
          </a:p>
          <a:p>
            <a:r>
              <a:rPr lang="et-EE" sz="1700" dirty="0"/>
              <a:t>Jaoskonnakomisjonid</a:t>
            </a:r>
          </a:p>
          <a:p>
            <a:r>
              <a:rPr lang="et-EE" sz="1700" dirty="0"/>
              <a:t>Valla- ja linnasekretär</a:t>
            </a:r>
          </a:p>
          <a:p>
            <a:r>
              <a:rPr lang="et-EE" sz="1800" dirty="0"/>
              <a:t>Riigi valimisteenistus</a:t>
            </a:r>
          </a:p>
          <a:p>
            <a:endParaRPr lang="et-EE" sz="1700" dirty="0"/>
          </a:p>
        </p:txBody>
      </p:sp>
      <p:sp>
        <p:nvSpPr>
          <p:cNvPr id="24" name="Freeform: Shape 23">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isu kohatäide 3">
            <a:extLst>
              <a:ext uri="{FF2B5EF4-FFF2-40B4-BE49-F238E27FC236}">
                <a16:creationId xmlns:a16="http://schemas.microsoft.com/office/drawing/2014/main" id="{7D059B16-CD98-43FC-8B3D-F13A0E12A080}"/>
              </a:ext>
            </a:extLst>
          </p:cNvPr>
          <p:cNvSpPr>
            <a:spLocks noGrp="1"/>
          </p:cNvSpPr>
          <p:nvPr>
            <p:ph sz="half" idx="2"/>
          </p:nvPr>
        </p:nvSpPr>
        <p:spPr>
          <a:xfrm>
            <a:off x="8386139" y="3143438"/>
            <a:ext cx="3474621" cy="2780412"/>
          </a:xfrm>
        </p:spPr>
        <p:txBody>
          <a:bodyPr anchor="ctr">
            <a:normAutofit lnSpcReduction="10000"/>
          </a:bodyPr>
          <a:lstStyle/>
          <a:p>
            <a:r>
              <a:rPr lang="et-EE" sz="2000" dirty="0"/>
              <a:t>Vabariigi Valimiskomisjoni</a:t>
            </a:r>
          </a:p>
          <a:p>
            <a:endParaRPr lang="et-EE" sz="2000" dirty="0"/>
          </a:p>
          <a:p>
            <a:endParaRPr lang="et-EE" sz="2000" dirty="0"/>
          </a:p>
          <a:p>
            <a:r>
              <a:rPr lang="et-EE" sz="2000" dirty="0"/>
              <a:t>Erakondade Rahastamise Järelevalve Komisjon*</a:t>
            </a:r>
          </a:p>
          <a:p>
            <a:endParaRPr lang="et-EE" sz="2000" dirty="0"/>
          </a:p>
        </p:txBody>
      </p:sp>
    </p:spTree>
    <p:extLst>
      <p:ext uri="{BB962C8B-B14F-4D97-AF65-F5344CB8AC3E}">
        <p14:creationId xmlns:p14="http://schemas.microsoft.com/office/powerpoint/2010/main" val="230055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ealkiri 1">
            <a:extLst>
              <a:ext uri="{FF2B5EF4-FFF2-40B4-BE49-F238E27FC236}">
                <a16:creationId xmlns:a16="http://schemas.microsoft.com/office/drawing/2014/main" id="{3FFEF2BA-80B1-4BA6-941D-4292D0B8767F}"/>
              </a:ext>
            </a:extLst>
          </p:cNvPr>
          <p:cNvSpPr>
            <a:spLocks noGrp="1"/>
          </p:cNvSpPr>
          <p:nvPr>
            <p:ph type="title"/>
          </p:nvPr>
        </p:nvSpPr>
        <p:spPr>
          <a:xfrm>
            <a:off x="1870997" y="1607809"/>
            <a:ext cx="9236026" cy="2876680"/>
          </a:xfrm>
        </p:spPr>
        <p:txBody>
          <a:bodyPr vert="horz" lIns="91440" tIns="45720" rIns="91440" bIns="45720" rtlCol="0" anchor="b">
            <a:normAutofit/>
          </a:bodyPr>
          <a:lstStyle/>
          <a:p>
            <a:br>
              <a:rPr lang="en-US" sz="6600" kern="1200" dirty="0">
                <a:solidFill>
                  <a:srgbClr val="FFFFFF"/>
                </a:solidFill>
                <a:latin typeface="+mj-lt"/>
                <a:ea typeface="+mj-ea"/>
                <a:cs typeface="+mj-cs"/>
              </a:rPr>
            </a:br>
            <a:r>
              <a:rPr lang="en-US" sz="6600" kern="1200" dirty="0" err="1">
                <a:solidFill>
                  <a:srgbClr val="FFFFFF"/>
                </a:solidFill>
                <a:latin typeface="+mj-lt"/>
                <a:ea typeface="+mj-ea"/>
                <a:cs typeface="+mj-cs"/>
              </a:rPr>
              <a:t>Hääletamise</a:t>
            </a:r>
            <a:r>
              <a:rPr lang="en-US" sz="6600" kern="1200" dirty="0">
                <a:solidFill>
                  <a:srgbClr val="FFFFFF"/>
                </a:solidFill>
                <a:latin typeface="+mj-lt"/>
                <a:ea typeface="+mj-ea"/>
                <a:cs typeface="+mj-cs"/>
              </a:rPr>
              <a:t> </a:t>
            </a:r>
            <a:r>
              <a:rPr lang="en-US" sz="6600" kern="1200" dirty="0" err="1">
                <a:solidFill>
                  <a:srgbClr val="FFFFFF"/>
                </a:solidFill>
                <a:latin typeface="+mj-lt"/>
                <a:ea typeface="+mj-ea"/>
                <a:cs typeface="+mj-cs"/>
              </a:rPr>
              <a:t>korraldus</a:t>
            </a:r>
            <a:endParaRPr lang="en-US" sz="6600" kern="1200" dirty="0">
              <a:solidFill>
                <a:srgbClr val="FFFFFF"/>
              </a:solidFill>
              <a:latin typeface="+mj-lt"/>
              <a:ea typeface="+mj-ea"/>
              <a:cs typeface="+mj-cs"/>
            </a:endParaRPr>
          </a:p>
        </p:txBody>
      </p:sp>
      <p:sp>
        <p:nvSpPr>
          <p:cNvPr id="3" name="Teksti kohatäide 2">
            <a:extLst>
              <a:ext uri="{FF2B5EF4-FFF2-40B4-BE49-F238E27FC236}">
                <a16:creationId xmlns:a16="http://schemas.microsoft.com/office/drawing/2014/main" id="{0791AEBA-3190-4BC8-A44C-D5408217B889}"/>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24544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36" name="Rectangle 7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037" name="Group 7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03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4034" name="Pealkiri 1">
            <a:extLst>
              <a:ext uri="{FF2B5EF4-FFF2-40B4-BE49-F238E27FC236}">
                <a16:creationId xmlns:a16="http://schemas.microsoft.com/office/drawing/2014/main" id="{510D3D95-CF88-4C4A-88BF-69017F6B9AE0}"/>
              </a:ext>
            </a:extLst>
          </p:cNvPr>
          <p:cNvSpPr>
            <a:spLocks noGrp="1"/>
          </p:cNvSpPr>
          <p:nvPr>
            <p:ph type="title"/>
          </p:nvPr>
        </p:nvSpPr>
        <p:spPr>
          <a:xfrm>
            <a:off x="1098468" y="885651"/>
            <a:ext cx="3229803" cy="4624603"/>
          </a:xfrm>
        </p:spPr>
        <p:txBody>
          <a:bodyPr>
            <a:normAutofit/>
          </a:bodyPr>
          <a:lstStyle/>
          <a:p>
            <a:pPr eaLnBrk="1" hangingPunct="1"/>
            <a:r>
              <a:rPr lang="et-EE" altLang="et-EE" sz="3400" dirty="0">
                <a:solidFill>
                  <a:srgbClr val="FFFFFF"/>
                </a:solidFill>
              </a:rPr>
              <a:t>Hääletamisõigus</a:t>
            </a:r>
          </a:p>
        </p:txBody>
      </p:sp>
      <p:sp>
        <p:nvSpPr>
          <p:cNvPr id="3" name="Sisu kohatäide 2">
            <a:extLst>
              <a:ext uri="{FF2B5EF4-FFF2-40B4-BE49-F238E27FC236}">
                <a16:creationId xmlns:a16="http://schemas.microsoft.com/office/drawing/2014/main" id="{B2737F97-3734-4871-A3B8-879671ABBF30}"/>
              </a:ext>
            </a:extLst>
          </p:cNvPr>
          <p:cNvSpPr>
            <a:spLocks noGrp="1"/>
          </p:cNvSpPr>
          <p:nvPr>
            <p:ph idx="1"/>
          </p:nvPr>
        </p:nvSpPr>
        <p:spPr>
          <a:xfrm>
            <a:off x="4978708" y="885651"/>
            <a:ext cx="6525220" cy="4616849"/>
          </a:xfrm>
        </p:spPr>
        <p:txBody>
          <a:bodyPr rtlCol="0" anchor="ctr">
            <a:normAutofit/>
          </a:bodyPr>
          <a:lstStyle/>
          <a:p>
            <a:pPr marL="533400" indent="-533400" eaLnBrk="1" fontAlgn="auto" hangingPunct="1">
              <a:spcAft>
                <a:spcPts val="0"/>
              </a:spcAft>
              <a:buFontTx/>
              <a:buNone/>
              <a:defRPr/>
            </a:pPr>
            <a:r>
              <a:rPr lang="et-EE" sz="1500" b="1" dirty="0"/>
              <a:t>Euroopa Parlamendi valimised</a:t>
            </a:r>
          </a:p>
          <a:p>
            <a:pPr marL="533400" indent="-533400" eaLnBrk="1" fontAlgn="auto" hangingPunct="1">
              <a:spcAft>
                <a:spcPts val="0"/>
              </a:spcAft>
              <a:buFontTx/>
              <a:buNone/>
              <a:defRPr/>
            </a:pPr>
            <a:r>
              <a:rPr lang="et-EE" sz="1500" dirty="0"/>
              <a:t>Eesti kodanik </a:t>
            </a:r>
            <a:r>
              <a:rPr lang="en-US" sz="1500" dirty="0"/>
              <a:t>(</a:t>
            </a:r>
            <a:r>
              <a:rPr lang="et-EE" sz="1500" dirty="0"/>
              <a:t>ja </a:t>
            </a:r>
            <a:r>
              <a:rPr lang="en-US" sz="1500" dirty="0"/>
              <a:t>E</a:t>
            </a:r>
            <a:r>
              <a:rPr lang="et-EE" sz="1500" dirty="0"/>
              <a:t>L</a:t>
            </a:r>
            <a:r>
              <a:rPr lang="en-US" sz="1500" dirty="0"/>
              <a:t> </a:t>
            </a:r>
            <a:r>
              <a:rPr lang="et-EE" sz="1500" dirty="0"/>
              <a:t>kodanik</a:t>
            </a:r>
            <a:r>
              <a:rPr lang="en-US" sz="1500" dirty="0"/>
              <a:t> E</a:t>
            </a:r>
            <a:r>
              <a:rPr lang="et-EE" sz="1500" dirty="0"/>
              <a:t>P, kes elab Eestis</a:t>
            </a:r>
            <a:r>
              <a:rPr lang="en-US" sz="1500" dirty="0"/>
              <a:t>)</a:t>
            </a:r>
            <a:r>
              <a:rPr lang="et-EE" sz="1500" dirty="0"/>
              <a:t>,</a:t>
            </a:r>
            <a:r>
              <a:rPr lang="en-US" sz="1500" dirty="0"/>
              <a:t> </a:t>
            </a:r>
            <a:r>
              <a:rPr lang="et-EE" sz="1500" dirty="0"/>
              <a:t>kes on vähemalt 18 aastat vana</a:t>
            </a:r>
          </a:p>
          <a:p>
            <a:pPr marL="533400" indent="-533400" eaLnBrk="1" fontAlgn="auto" hangingPunct="1">
              <a:spcAft>
                <a:spcPts val="0"/>
              </a:spcAft>
              <a:buClr>
                <a:schemeClr val="tx1"/>
              </a:buClr>
              <a:buFont typeface="Arial" panose="020B0604020202020204" pitchFamily="34" charset="0"/>
              <a:buNone/>
              <a:defRPr/>
            </a:pPr>
            <a:endParaRPr lang="en-US" sz="1500" b="1" dirty="0"/>
          </a:p>
          <a:p>
            <a:pPr marL="533400" indent="-533400" eaLnBrk="1" fontAlgn="auto" hangingPunct="1">
              <a:spcBef>
                <a:spcPts val="0"/>
              </a:spcBef>
              <a:spcAft>
                <a:spcPts val="0"/>
              </a:spcAft>
              <a:buFontTx/>
              <a:buNone/>
              <a:defRPr/>
            </a:pPr>
            <a:r>
              <a:rPr lang="et-EE" sz="1500" b="1" dirty="0"/>
              <a:t>Hääletamisõigus puudub</a:t>
            </a:r>
            <a:r>
              <a:rPr lang="en-US" sz="1500" dirty="0"/>
              <a:t>: </a:t>
            </a:r>
          </a:p>
          <a:p>
            <a:pPr marL="533400" indent="-533400" eaLnBrk="1" fontAlgn="auto" hangingPunct="1">
              <a:spcBef>
                <a:spcPts val="0"/>
              </a:spcBef>
              <a:spcAft>
                <a:spcPts val="0"/>
              </a:spcAft>
              <a:buFontTx/>
              <a:buAutoNum type="arabicParenR"/>
              <a:defRPr/>
            </a:pPr>
            <a:r>
              <a:rPr lang="et-EE" sz="1500" dirty="0"/>
              <a:t>Kohtu poolt on valimisõigus ära võetud (teovõimetu; vt </a:t>
            </a:r>
            <a:r>
              <a:rPr lang="et-EE" sz="1500" dirty="0" err="1"/>
              <a:t>TsMS</a:t>
            </a:r>
            <a:r>
              <a:rPr lang="et-EE" sz="1500" dirty="0"/>
              <a:t> § 526 lg 5)</a:t>
            </a:r>
            <a:endParaRPr lang="en-US" sz="1500" dirty="0"/>
          </a:p>
          <a:p>
            <a:pPr marL="533400" indent="-533400" eaLnBrk="1" fontAlgn="auto" hangingPunct="1">
              <a:spcBef>
                <a:spcPts val="0"/>
              </a:spcBef>
              <a:spcAft>
                <a:spcPts val="0"/>
              </a:spcAft>
              <a:buFontTx/>
              <a:buAutoNum type="arabicParenR"/>
              <a:defRPr/>
            </a:pPr>
            <a:r>
              <a:rPr lang="et-EE" sz="1500" dirty="0"/>
              <a:t>Kohtu poolt süüdi mõistetud kuriteos ja kannab vanglakaristust</a:t>
            </a:r>
          </a:p>
          <a:p>
            <a:pPr marL="0" indent="0" eaLnBrk="1" fontAlgn="auto" hangingPunct="1">
              <a:spcBef>
                <a:spcPct val="50000"/>
              </a:spcBef>
              <a:spcAft>
                <a:spcPts val="0"/>
              </a:spcAft>
              <a:buFont typeface="Arial" panose="020B0604020202020204" pitchFamily="34" charset="0"/>
              <a:buNone/>
              <a:defRPr/>
            </a:pPr>
            <a:r>
              <a:rPr lang="et-EE" altLang="et-EE" sz="1500" dirty="0" err="1"/>
              <a:t>RKPJKo</a:t>
            </a:r>
            <a:r>
              <a:rPr lang="et-EE" altLang="et-EE" sz="1500" dirty="0"/>
              <a:t> 1.07.2015 nr 3-4-1-2-15: </a:t>
            </a:r>
            <a:r>
              <a:rPr lang="et-EE" sz="1500" dirty="0"/>
              <a:t>kuriteos süüdi mõistetud ja vanglakaristust kandvate kinnipeetavate hääletamisõiguse piiramine demokraatlikku riigikorraldust ning piirangu aluseks olevad seaduse sätted ei riku konkreetsete kinnipeetavate põhiõigusi; </a:t>
            </a:r>
            <a:r>
              <a:rPr lang="et-EE" sz="1500" dirty="0" err="1"/>
              <a:t>RKHKo</a:t>
            </a:r>
            <a:r>
              <a:rPr lang="et-EE" sz="1500" dirty="0"/>
              <a:t> 9.11.2015 nr 3-3-1-49-15</a:t>
            </a:r>
          </a:p>
          <a:p>
            <a:pPr marL="0" indent="0" eaLnBrk="1" fontAlgn="auto" hangingPunct="1">
              <a:spcBef>
                <a:spcPct val="50000"/>
              </a:spcBef>
              <a:spcAft>
                <a:spcPts val="0"/>
              </a:spcAft>
              <a:buFont typeface="Arial" panose="020B0604020202020204" pitchFamily="34" charset="0"/>
              <a:buNone/>
              <a:defRPr/>
            </a:pPr>
            <a:endParaRPr lang="et-EE" sz="1500" dirty="0"/>
          </a:p>
          <a:p>
            <a:pPr marL="0" indent="0" eaLnBrk="1" fontAlgn="auto" hangingPunct="1">
              <a:spcBef>
                <a:spcPct val="50000"/>
              </a:spcBef>
              <a:spcAft>
                <a:spcPts val="0"/>
              </a:spcAft>
              <a:buFont typeface="Arial" panose="020B0604020202020204" pitchFamily="34" charset="0"/>
              <a:buNone/>
              <a:defRPr/>
            </a:pPr>
            <a:r>
              <a:rPr lang="et-EE" sz="1500" b="1" dirty="0"/>
              <a:t>Kui rikkumine valimiste korraldajate tegevuses, siis pöörduda komisjoni esimehe poole või helistades 1247.</a:t>
            </a:r>
          </a:p>
          <a:p>
            <a:pPr marL="0" indent="0" eaLnBrk="1" fontAlgn="auto" hangingPunct="1">
              <a:spcBef>
                <a:spcPct val="50000"/>
              </a:spcBef>
              <a:spcAft>
                <a:spcPts val="0"/>
              </a:spcAft>
              <a:buFont typeface="Arial" panose="020B0604020202020204" pitchFamily="34" charset="0"/>
              <a:buNone/>
              <a:defRPr/>
            </a:pPr>
            <a:endParaRPr lang="et-EE" sz="1500" b="1" dirty="0"/>
          </a:p>
          <a:p>
            <a:pPr marL="0" indent="0" eaLnBrk="1" fontAlgn="auto" hangingPunct="1">
              <a:spcBef>
                <a:spcPct val="50000"/>
              </a:spcBef>
              <a:spcAft>
                <a:spcPts val="0"/>
              </a:spcAft>
              <a:buFont typeface="Arial" panose="020B0604020202020204" pitchFamily="34" charset="0"/>
              <a:buNone/>
              <a:defRPr/>
            </a:pPr>
            <a:r>
              <a:rPr lang="et-EE" sz="1500" b="1" dirty="0"/>
              <a:t>Kui rikuti vaatleja õigusi (</a:t>
            </a:r>
            <a:r>
              <a:rPr lang="et-EE" sz="1500" b="1"/>
              <a:t>ei lubatud </a:t>
            </a:r>
            <a:r>
              <a:rPr lang="et-EE" sz="1500" b="1" dirty="0"/>
              <a:t>vaadelda), siis kaebus </a:t>
            </a:r>
            <a:r>
              <a:rPr lang="et-EE" sz="1500" b="1"/>
              <a:t>Vabariigi Valimiskomisjonile.</a:t>
            </a:r>
            <a:endParaRPr lang="en-US" sz="1500" b="1" dirty="0"/>
          </a:p>
          <a:p>
            <a:pPr eaLnBrk="1" fontAlgn="auto" hangingPunct="1">
              <a:spcAft>
                <a:spcPts val="0"/>
              </a:spcAft>
              <a:buFont typeface="Arial" panose="020B0604020202020204" pitchFamily="34" charset="0"/>
              <a:buNone/>
              <a:defRPr/>
            </a:pPr>
            <a:r>
              <a:rPr lang="et-EE" sz="1500" dirty="0"/>
              <a:t>	</a:t>
            </a:r>
          </a:p>
        </p:txBody>
      </p:sp>
    </p:spTree>
    <p:extLst>
      <p:ext uri="{BB962C8B-B14F-4D97-AF65-F5344CB8AC3E}">
        <p14:creationId xmlns:p14="http://schemas.microsoft.com/office/powerpoint/2010/main" val="1345883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3970" name="Pealkiri 1">
            <a:extLst>
              <a:ext uri="{FF2B5EF4-FFF2-40B4-BE49-F238E27FC236}">
                <a16:creationId xmlns:a16="http://schemas.microsoft.com/office/drawing/2014/main" id="{61A829BB-C3F1-45CF-89E0-36E2B0D6D87F}"/>
              </a:ext>
            </a:extLst>
          </p:cNvPr>
          <p:cNvSpPr>
            <a:spLocks noGrp="1"/>
          </p:cNvSpPr>
          <p:nvPr>
            <p:ph type="title"/>
          </p:nvPr>
        </p:nvSpPr>
        <p:spPr>
          <a:xfrm>
            <a:off x="1098468" y="885651"/>
            <a:ext cx="3229803" cy="4624603"/>
          </a:xfrm>
        </p:spPr>
        <p:txBody>
          <a:bodyPr>
            <a:normAutofit/>
          </a:bodyPr>
          <a:lstStyle/>
          <a:p>
            <a:pPr eaLnBrk="1" hangingPunct="1"/>
            <a:r>
              <a:rPr lang="et-EE" altLang="et-EE">
                <a:solidFill>
                  <a:srgbClr val="FFFFFF"/>
                </a:solidFill>
              </a:rPr>
              <a:t>Valijate arvestus</a:t>
            </a:r>
          </a:p>
        </p:txBody>
      </p:sp>
      <p:sp>
        <p:nvSpPr>
          <p:cNvPr id="83971" name="Sisu kohatäide 2">
            <a:extLst>
              <a:ext uri="{FF2B5EF4-FFF2-40B4-BE49-F238E27FC236}">
                <a16:creationId xmlns:a16="http://schemas.microsoft.com/office/drawing/2014/main" id="{2662328A-3864-4B69-AC3F-BC81C4E28DC7}"/>
              </a:ext>
            </a:extLst>
          </p:cNvPr>
          <p:cNvSpPr>
            <a:spLocks noGrp="1"/>
          </p:cNvSpPr>
          <p:nvPr>
            <p:ph idx="1"/>
          </p:nvPr>
        </p:nvSpPr>
        <p:spPr>
          <a:xfrm>
            <a:off x="4978708" y="885651"/>
            <a:ext cx="6525220" cy="4616849"/>
          </a:xfrm>
        </p:spPr>
        <p:txBody>
          <a:bodyPr anchor="ctr">
            <a:normAutofit/>
          </a:bodyPr>
          <a:lstStyle/>
          <a:p>
            <a:pPr eaLnBrk="1" hangingPunct="1"/>
            <a:r>
              <a:rPr lang="et-EE" altLang="et-EE" sz="2400" dirty="0"/>
              <a:t>Rahvastikuregistri alusel</a:t>
            </a:r>
          </a:p>
          <a:p>
            <a:pPr eaLnBrk="1" hangingPunct="1"/>
            <a:r>
              <a:rPr lang="et-EE" altLang="et-EE" sz="2400" dirty="0" err="1"/>
              <a:t>RR-sse</a:t>
            </a:r>
            <a:r>
              <a:rPr lang="et-EE" altLang="et-EE" sz="2400" dirty="0"/>
              <a:t> kantud elukoha põhjal</a:t>
            </a:r>
          </a:p>
          <a:p>
            <a:pPr eaLnBrk="1" hangingPunct="1"/>
            <a:r>
              <a:rPr lang="et-EE" altLang="et-EE" sz="2400" dirty="0"/>
              <a:t>Elukohta saab muuta kuni 30 p enne valimispäeva</a:t>
            </a:r>
          </a:p>
          <a:p>
            <a:pPr eaLnBrk="1" hangingPunct="1"/>
            <a:r>
              <a:rPr lang="et-EE" altLang="et-EE" sz="2400" dirty="0"/>
              <a:t>Elukoha puudumisel arvestatakse viibimiskohta </a:t>
            </a:r>
          </a:p>
          <a:p>
            <a:pPr eaLnBrk="1" hangingPunct="1"/>
            <a:r>
              <a:rPr lang="et-EE" altLang="et-EE" sz="2400" dirty="0"/>
              <a:t>Nimekiri on elektrooniline</a:t>
            </a:r>
          </a:p>
        </p:txBody>
      </p:sp>
    </p:spTree>
    <p:extLst>
      <p:ext uri="{BB962C8B-B14F-4D97-AF65-F5344CB8AC3E}">
        <p14:creationId xmlns:p14="http://schemas.microsoft.com/office/powerpoint/2010/main" val="79295344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8" name="Rectangle 4404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50" name="Rectangle 4404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52" name="Rectangle 4405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54" name="Rectangle 4405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56" name="Freeform: Shape 4405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034" name="Pealkiri 1">
            <a:extLst>
              <a:ext uri="{FF2B5EF4-FFF2-40B4-BE49-F238E27FC236}">
                <a16:creationId xmlns:a16="http://schemas.microsoft.com/office/drawing/2014/main" id="{510D3D95-CF88-4C4A-88BF-69017F6B9AE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et-EE" sz="4000" kern="1200">
                <a:solidFill>
                  <a:srgbClr val="FFFFFF"/>
                </a:solidFill>
                <a:latin typeface="+mj-lt"/>
                <a:ea typeface="+mj-ea"/>
                <a:cs typeface="+mj-cs"/>
              </a:rPr>
              <a:t>Hääletamine jaoskonnas</a:t>
            </a:r>
            <a:endParaRPr lang="en-US" altLang="et-EE" sz="4000" kern="1200" dirty="0">
              <a:solidFill>
                <a:srgbClr val="FFFFFF"/>
              </a:solidFill>
              <a:latin typeface="+mj-lt"/>
              <a:ea typeface="+mj-ea"/>
              <a:cs typeface="+mj-cs"/>
            </a:endParaRPr>
          </a:p>
        </p:txBody>
      </p:sp>
      <p:pic>
        <p:nvPicPr>
          <p:cNvPr id="4" name="Sisu kohatäide 3" descr="Pilt, millel on kujutatud tekst, kuvatõmmis, disain&#10;&#10;Kirjeldus on genereeritud automaatselt">
            <a:extLst>
              <a:ext uri="{FF2B5EF4-FFF2-40B4-BE49-F238E27FC236}">
                <a16:creationId xmlns:a16="http://schemas.microsoft.com/office/drawing/2014/main" id="{0F74C114-CA2D-B389-AD5A-E5DBDD9370E2}"/>
              </a:ext>
            </a:extLst>
          </p:cNvPr>
          <p:cNvPicPr>
            <a:picLocks noGrp="1" noChangeAspect="1"/>
          </p:cNvPicPr>
          <p:nvPr>
            <p:ph idx="1"/>
          </p:nvPr>
        </p:nvPicPr>
        <p:blipFill>
          <a:blip r:embed="rId3"/>
          <a:stretch>
            <a:fillRect/>
          </a:stretch>
        </p:blipFill>
        <p:spPr>
          <a:xfrm>
            <a:off x="4502428" y="502572"/>
            <a:ext cx="7225748" cy="5852856"/>
          </a:xfrm>
          <a:prstGeom prst="rect">
            <a:avLst/>
          </a:prstGeom>
        </p:spPr>
      </p:pic>
    </p:spTree>
    <p:extLst>
      <p:ext uri="{BB962C8B-B14F-4D97-AF65-F5344CB8AC3E}">
        <p14:creationId xmlns:p14="http://schemas.microsoft.com/office/powerpoint/2010/main" val="162169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109" name="Rectangle 4410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11" name="Rectangle 441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13" name="Rectangle 441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15" name="Rectangle 441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17" name="Freeform: Shape 441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034" name="Pealkiri 1">
            <a:extLst>
              <a:ext uri="{FF2B5EF4-FFF2-40B4-BE49-F238E27FC236}">
                <a16:creationId xmlns:a16="http://schemas.microsoft.com/office/drawing/2014/main" id="{510D3D95-CF88-4C4A-88BF-69017F6B9AE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et-EE" sz="4000" kern="1200">
                <a:solidFill>
                  <a:srgbClr val="FFFFFF"/>
                </a:solidFill>
                <a:latin typeface="+mj-lt"/>
                <a:ea typeface="+mj-ea"/>
                <a:cs typeface="+mj-cs"/>
              </a:rPr>
              <a:t>Mida teha ja mida mitte teha</a:t>
            </a:r>
          </a:p>
        </p:txBody>
      </p:sp>
      <p:pic>
        <p:nvPicPr>
          <p:cNvPr id="10" name="Sisu kohatäide 9">
            <a:extLst>
              <a:ext uri="{FF2B5EF4-FFF2-40B4-BE49-F238E27FC236}">
                <a16:creationId xmlns:a16="http://schemas.microsoft.com/office/drawing/2014/main" id="{89FBADCC-81E9-28E1-CBF8-F26D042F95B7}"/>
              </a:ext>
            </a:extLst>
          </p:cNvPr>
          <p:cNvPicPr>
            <a:picLocks noGrp="1" noChangeAspect="1"/>
          </p:cNvPicPr>
          <p:nvPr>
            <p:ph idx="1"/>
          </p:nvPr>
        </p:nvPicPr>
        <p:blipFill>
          <a:blip r:embed="rId3"/>
          <a:stretch>
            <a:fillRect/>
          </a:stretch>
        </p:blipFill>
        <p:spPr>
          <a:xfrm>
            <a:off x="5069757" y="467208"/>
            <a:ext cx="6091089" cy="5923584"/>
          </a:xfrm>
          <a:prstGeom prst="rect">
            <a:avLst/>
          </a:prstGeom>
        </p:spPr>
      </p:pic>
    </p:spTree>
    <p:extLst>
      <p:ext uri="{BB962C8B-B14F-4D97-AF65-F5344CB8AC3E}">
        <p14:creationId xmlns:p14="http://schemas.microsoft.com/office/powerpoint/2010/main" val="425728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ealkiri 1">
            <a:extLst>
              <a:ext uri="{FF2B5EF4-FFF2-40B4-BE49-F238E27FC236}">
                <a16:creationId xmlns:a16="http://schemas.microsoft.com/office/drawing/2014/main" id="{63170AD2-7500-4CF0-A9CD-E9714AED5E2B}"/>
              </a:ext>
            </a:extLst>
          </p:cNvPr>
          <p:cNvSpPr>
            <a:spLocks noGrp="1"/>
          </p:cNvSpPr>
          <p:nvPr>
            <p:ph type="title"/>
          </p:nvPr>
        </p:nvSpPr>
        <p:spPr>
          <a:xfrm>
            <a:off x="958506" y="800392"/>
            <a:ext cx="10264697" cy="1212102"/>
          </a:xfrm>
        </p:spPr>
        <p:txBody>
          <a:bodyPr>
            <a:normAutofit/>
          </a:bodyPr>
          <a:lstStyle/>
          <a:p>
            <a:r>
              <a:rPr lang="et-EE" altLang="et-EE" sz="4000">
                <a:solidFill>
                  <a:srgbClr val="FFFFFF"/>
                </a:solidFill>
              </a:rPr>
              <a:t>Isikut tõendavad dokumendid</a:t>
            </a:r>
            <a:endParaRPr lang="et-EE" sz="4000">
              <a:solidFill>
                <a:srgbClr val="FFFFFF"/>
              </a:solidFill>
            </a:endParaRPr>
          </a:p>
        </p:txBody>
      </p:sp>
      <p:sp>
        <p:nvSpPr>
          <p:cNvPr id="3" name="Sisu kohatäide 2">
            <a:extLst>
              <a:ext uri="{FF2B5EF4-FFF2-40B4-BE49-F238E27FC236}">
                <a16:creationId xmlns:a16="http://schemas.microsoft.com/office/drawing/2014/main" id="{43B6DAEA-74F5-4876-9CEE-504AED88D06A}"/>
              </a:ext>
            </a:extLst>
          </p:cNvPr>
          <p:cNvSpPr>
            <a:spLocks noGrp="1"/>
          </p:cNvSpPr>
          <p:nvPr>
            <p:ph idx="1"/>
          </p:nvPr>
        </p:nvSpPr>
        <p:spPr>
          <a:xfrm>
            <a:off x="1367624" y="2490436"/>
            <a:ext cx="9708995" cy="3567173"/>
          </a:xfrm>
        </p:spPr>
        <p:txBody>
          <a:bodyPr anchor="ctr">
            <a:normAutofit/>
          </a:bodyPr>
          <a:lstStyle/>
          <a:p>
            <a:pPr>
              <a:buNone/>
            </a:pPr>
            <a:r>
              <a:rPr lang="et-EE" altLang="et-EE" sz="2400" dirty="0"/>
              <a:t>Dokument peab olema kehtiv</a:t>
            </a:r>
          </a:p>
          <a:p>
            <a:pPr>
              <a:buNone/>
            </a:pPr>
            <a:r>
              <a:rPr lang="et-EE" altLang="et-EE" sz="2400" dirty="0"/>
              <a:t>(Vt VVK otsust kehtetu dokumendi kohta </a:t>
            </a:r>
            <a:r>
              <a:rPr lang="et-EE" altLang="et-EE" sz="2400" dirty="0">
                <a:hlinkClick r:id="rId2"/>
              </a:rPr>
              <a:t>https://www.riigiteataja.ee/akt/326102021004</a:t>
            </a:r>
            <a:r>
              <a:rPr lang="et-EE" altLang="et-EE" sz="2400" dirty="0"/>
              <a:t>) </a:t>
            </a:r>
          </a:p>
          <a:p>
            <a:pPr>
              <a:buNone/>
            </a:pPr>
            <a:r>
              <a:rPr lang="et-EE" altLang="et-EE" sz="2400" dirty="0"/>
              <a:t>Pass, juhiluba, ID kaart</a:t>
            </a:r>
          </a:p>
          <a:p>
            <a:pPr>
              <a:buNone/>
            </a:pPr>
            <a:r>
              <a:rPr lang="et-EE" altLang="et-EE" sz="2400" dirty="0"/>
              <a:t>Pensionitunnistus – peab olema allkiri!</a:t>
            </a:r>
          </a:p>
          <a:p>
            <a:endParaRPr lang="et-EE" sz="2400" dirty="0"/>
          </a:p>
        </p:txBody>
      </p:sp>
    </p:spTree>
    <p:extLst>
      <p:ext uri="{BB962C8B-B14F-4D97-AF65-F5344CB8AC3E}">
        <p14:creationId xmlns:p14="http://schemas.microsoft.com/office/powerpoint/2010/main" val="68716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Vaatlemine valimiste mõistes</a:t>
            </a:r>
          </a:p>
        </p:txBody>
      </p:sp>
      <p:sp>
        <p:nvSpPr>
          <p:cNvPr id="80899" name="Sisu kohatäide 2">
            <a:extLst>
              <a:ext uri="{FF2B5EF4-FFF2-40B4-BE49-F238E27FC236}">
                <a16:creationId xmlns:a16="http://schemas.microsoft.com/office/drawing/2014/main" id="{A6AA8281-A231-48EF-8AD3-8F2ABC09BA10}"/>
              </a:ext>
            </a:extLst>
          </p:cNvPr>
          <p:cNvSpPr>
            <a:spLocks noGrp="1"/>
          </p:cNvSpPr>
          <p:nvPr>
            <p:ph idx="1"/>
          </p:nvPr>
        </p:nvSpPr>
        <p:spPr>
          <a:xfrm>
            <a:off x="1367624" y="2490436"/>
            <a:ext cx="9708995" cy="3567173"/>
          </a:xfrm>
        </p:spPr>
        <p:txBody>
          <a:bodyPr anchor="ctr">
            <a:normAutofit lnSpcReduction="10000"/>
          </a:bodyPr>
          <a:lstStyle/>
          <a:p>
            <a:pPr marL="0" indent="0" algn="l">
              <a:buNone/>
            </a:pPr>
            <a:r>
              <a:rPr lang="et-EE" sz="1600" b="1" i="0" dirty="0">
                <a:solidFill>
                  <a:srgbClr val="000000"/>
                </a:solidFill>
                <a:effectLst/>
                <a:latin typeface="Arial" panose="020B0604020202020204" pitchFamily="34" charset="0"/>
              </a:rPr>
              <a:t>Euroopa Parlamendi valimise seadus</a:t>
            </a:r>
          </a:p>
          <a:p>
            <a:pPr marL="0" indent="0" algn="l">
              <a:buNone/>
            </a:pPr>
            <a:r>
              <a:rPr lang="en-GB" sz="1600" b="1" i="0" dirty="0">
                <a:solidFill>
                  <a:srgbClr val="000000"/>
                </a:solidFill>
                <a:effectLst/>
                <a:latin typeface="Arial" panose="020B0604020202020204" pitchFamily="34" charset="0"/>
              </a:rPr>
              <a:t>§ 16</a:t>
            </a:r>
            <a:r>
              <a:rPr lang="en-GB" sz="1600" b="1" i="0" baseline="30000" dirty="0">
                <a:solidFill>
                  <a:srgbClr val="000000"/>
                </a:solidFill>
                <a:effectLst/>
                <a:latin typeface="Arial" panose="020B0604020202020204" pitchFamily="34" charset="0"/>
              </a:rPr>
              <a:t>1</a:t>
            </a:r>
            <a:r>
              <a:rPr lang="en-GB" sz="1600" b="1" i="0" dirty="0">
                <a:solidFill>
                  <a:srgbClr val="000000"/>
                </a:solidFill>
                <a:effectLst/>
                <a:latin typeface="Arial" panose="020B0604020202020204" pitchFamily="34" charset="0"/>
              </a:rPr>
              <a:t>. </a:t>
            </a:r>
            <a:r>
              <a:rPr lang="en-GB" sz="1600" b="1" i="0" u="none" strike="noStrike" dirty="0">
                <a:solidFill>
                  <a:srgbClr val="0061AA"/>
                </a:solidFill>
                <a:effectLst/>
                <a:latin typeface="Arial" panose="020B0604020202020204" pitchFamily="34" charset="0"/>
              </a:rPr>
              <a:t>  </a:t>
            </a:r>
            <a:r>
              <a:rPr lang="en-GB" sz="1600" b="1" i="0" dirty="0" err="1">
                <a:solidFill>
                  <a:srgbClr val="000000"/>
                </a:solidFill>
                <a:effectLst/>
                <a:latin typeface="Arial" panose="020B0604020202020204" pitchFamily="34" charset="0"/>
              </a:rPr>
              <a:t>Valimiste</a:t>
            </a:r>
            <a:r>
              <a:rPr lang="en-GB" sz="1600" b="1" i="0" dirty="0">
                <a:solidFill>
                  <a:srgbClr val="000000"/>
                </a:solidFill>
                <a:effectLst/>
                <a:latin typeface="Arial" panose="020B0604020202020204" pitchFamily="34" charset="0"/>
              </a:rPr>
              <a:t> </a:t>
            </a:r>
            <a:r>
              <a:rPr lang="et-EE" sz="1600" b="1" i="0" dirty="0">
                <a:solidFill>
                  <a:srgbClr val="000000"/>
                </a:solidFill>
                <a:effectLst/>
                <a:latin typeface="Arial" panose="020B0604020202020204" pitchFamily="34" charset="0"/>
              </a:rPr>
              <a:t>v</a:t>
            </a:r>
            <a:r>
              <a:rPr lang="en-GB" sz="1600" b="1" i="0" dirty="0" err="1">
                <a:solidFill>
                  <a:srgbClr val="000000"/>
                </a:solidFill>
                <a:effectLst/>
                <a:latin typeface="Arial" panose="020B0604020202020204" pitchFamily="34" charset="0"/>
              </a:rPr>
              <a:t>aatlemine</a:t>
            </a:r>
            <a:endParaRPr lang="et-EE" sz="1600" b="1" dirty="0">
              <a:solidFill>
                <a:srgbClr val="000000"/>
              </a:solidFill>
              <a:latin typeface="Arial" panose="020B0604020202020204" pitchFamily="34" charset="0"/>
            </a:endParaRPr>
          </a:p>
          <a:p>
            <a:pPr marL="0" indent="0" algn="l">
              <a:buNone/>
            </a:pPr>
            <a:r>
              <a:rPr lang="en-GB" sz="1600" b="0" i="0" dirty="0">
                <a:solidFill>
                  <a:srgbClr val="202020"/>
                </a:solidFill>
                <a:effectLst/>
                <a:latin typeface="Arial" panose="020B0604020202020204" pitchFamily="34" charset="0"/>
              </a:rPr>
              <a:t>(1) </a:t>
            </a:r>
            <a:r>
              <a:rPr lang="en-GB" sz="1600" b="0" i="0" dirty="0" err="1">
                <a:solidFill>
                  <a:srgbClr val="202020"/>
                </a:solidFill>
                <a:effectLst/>
                <a:latin typeface="Arial" panose="020B0604020202020204" pitchFamily="34" charset="0"/>
              </a:rPr>
              <a:t>Igaühel</a:t>
            </a:r>
            <a:r>
              <a:rPr lang="en-GB" sz="1600" b="0" i="0" dirty="0">
                <a:solidFill>
                  <a:srgbClr val="202020"/>
                </a:solidFill>
                <a:effectLst/>
                <a:latin typeface="Arial" panose="020B0604020202020204" pitchFamily="34" charset="0"/>
              </a:rPr>
              <a:t> on </a:t>
            </a:r>
            <a:r>
              <a:rPr lang="en-GB" sz="1600" b="0" i="0" dirty="0" err="1">
                <a:solidFill>
                  <a:srgbClr val="202020"/>
                </a:solidFill>
                <a:effectLst/>
                <a:latin typeface="Arial" panose="020B0604020202020204" pitchFamily="34" charset="0"/>
              </a:rPr>
              <a:t>õigus</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vaadelda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Vabariigi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Valimiskomisjoni</a:t>
            </a:r>
            <a:r>
              <a:rPr lang="en-GB" sz="1600" b="0" i="0" dirty="0">
                <a:solidFill>
                  <a:srgbClr val="202020"/>
                </a:solidFill>
                <a:effectLst/>
                <a:latin typeface="Arial" panose="020B0604020202020204" pitchFamily="34" charset="0"/>
              </a:rPr>
              <a:t> ja </a:t>
            </a:r>
            <a:r>
              <a:rPr lang="en-GB" sz="1600" b="0" i="0" dirty="0" err="1">
                <a:solidFill>
                  <a:srgbClr val="202020"/>
                </a:solidFill>
                <a:effectLst/>
                <a:latin typeface="Arial" panose="020B0604020202020204" pitchFamily="34" charset="0"/>
              </a:rPr>
              <a:t>valimiste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korraldajate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tegevust</a:t>
            </a:r>
            <a:r>
              <a:rPr lang="en-GB" sz="1600" b="0" i="0" dirty="0">
                <a:solidFill>
                  <a:srgbClr val="202020"/>
                </a:solidFill>
                <a:effectLst/>
                <a:latin typeface="Arial" panose="020B0604020202020204" pitchFamily="34" charset="0"/>
              </a:rPr>
              <a:t> ja </a:t>
            </a:r>
            <a:r>
              <a:rPr lang="en-GB" sz="1600" b="0" i="0" dirty="0" err="1">
                <a:solidFill>
                  <a:srgbClr val="202020"/>
                </a:solidFill>
                <a:effectLst/>
                <a:latin typeface="Arial" panose="020B0604020202020204" pitchFamily="34" charset="0"/>
              </a:rPr>
              <a:t>toiminguid</a:t>
            </a:r>
            <a:r>
              <a:rPr lang="en-GB" sz="1600" b="0" i="0" dirty="0">
                <a:solidFill>
                  <a:srgbClr val="202020"/>
                </a:solidFill>
                <a:effectLst/>
                <a:latin typeface="Arial" panose="020B0604020202020204" pitchFamily="34" charset="0"/>
              </a:rPr>
              <a:t>.</a:t>
            </a:r>
          </a:p>
          <a:p>
            <a:pPr marL="0" indent="0" algn="l">
              <a:buNone/>
            </a:pPr>
            <a:r>
              <a:rPr lang="en-GB" sz="1600" b="0" i="0" dirty="0">
                <a:solidFill>
                  <a:srgbClr val="202020"/>
                </a:solidFill>
                <a:effectLst/>
                <a:latin typeface="Arial" panose="020B0604020202020204" pitchFamily="34" charset="0"/>
              </a:rPr>
              <a:t>(2) </a:t>
            </a:r>
            <a:r>
              <a:rPr lang="en-GB" sz="1600" b="0" i="0" dirty="0" err="1">
                <a:solidFill>
                  <a:srgbClr val="202020"/>
                </a:solidFill>
                <a:effectLst/>
                <a:latin typeface="Arial" panose="020B0604020202020204" pitchFamily="34" charset="0"/>
              </a:rPr>
              <a:t>Vaatleja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peab</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enne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vaatlemise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alustamist</a:t>
            </a:r>
            <a:r>
              <a:rPr lang="en-GB" sz="1600" b="0" i="0" dirty="0">
                <a:solidFill>
                  <a:srgbClr val="202020"/>
                </a:solidFill>
                <a:effectLst/>
                <a:latin typeface="Arial" panose="020B0604020202020204" pitchFamily="34" charset="0"/>
              </a:rPr>
              <a:t> end </a:t>
            </a:r>
            <a:r>
              <a:rPr lang="en-GB" sz="1600" b="0" i="0" dirty="0" err="1">
                <a:solidFill>
                  <a:srgbClr val="202020"/>
                </a:solidFill>
                <a:effectLst/>
                <a:latin typeface="Arial" panose="020B0604020202020204" pitchFamily="34" charset="0"/>
              </a:rPr>
              <a:t>esitlema</a:t>
            </a:r>
            <a:r>
              <a:rPr lang="en-GB" sz="1600" b="0" i="0" dirty="0">
                <a:solidFill>
                  <a:srgbClr val="202020"/>
                </a:solidFill>
                <a:effectLst/>
                <a:latin typeface="Arial" panose="020B0604020202020204" pitchFamily="34" charset="0"/>
              </a:rPr>
              <a:t>.</a:t>
            </a:r>
          </a:p>
          <a:p>
            <a:pPr marL="0" indent="0" algn="l">
              <a:buNone/>
            </a:pPr>
            <a:r>
              <a:rPr lang="en-GB" sz="1600" b="0" i="0" dirty="0">
                <a:solidFill>
                  <a:srgbClr val="202020"/>
                </a:solidFill>
                <a:effectLst/>
                <a:latin typeface="Arial" panose="020B0604020202020204" pitchFamily="34" charset="0"/>
              </a:rPr>
              <a:t>(3) </a:t>
            </a:r>
            <a:r>
              <a:rPr lang="en-GB" sz="1600" b="0" i="0" dirty="0" err="1">
                <a:solidFill>
                  <a:srgbClr val="202020"/>
                </a:solidFill>
                <a:effectLst/>
                <a:latin typeface="Arial" panose="020B0604020202020204" pitchFamily="34" charset="0"/>
              </a:rPr>
              <a:t>Vaatlejal</a:t>
            </a:r>
            <a:r>
              <a:rPr lang="en-GB" sz="1600" b="0" i="0" dirty="0">
                <a:solidFill>
                  <a:srgbClr val="202020"/>
                </a:solidFill>
                <a:effectLst/>
                <a:latin typeface="Arial" panose="020B0604020202020204" pitchFamily="34" charset="0"/>
              </a:rPr>
              <a:t> on </a:t>
            </a:r>
            <a:r>
              <a:rPr lang="en-GB" sz="1600" b="0" i="0" dirty="0" err="1">
                <a:solidFill>
                  <a:srgbClr val="202020"/>
                </a:solidFill>
                <a:effectLst/>
                <a:latin typeface="Arial" panose="020B0604020202020204" pitchFamily="34" charset="0"/>
              </a:rPr>
              <a:t>õigus</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kirjutada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üles</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valimisvahendite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pitseerimisel</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kasutatud</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turvavahendite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numbrid</a:t>
            </a:r>
            <a:r>
              <a:rPr lang="en-GB" sz="1600" b="0" i="0" dirty="0">
                <a:solidFill>
                  <a:srgbClr val="202020"/>
                </a:solidFill>
                <a:effectLst/>
                <a:latin typeface="Arial" panose="020B0604020202020204" pitchFamily="34" charset="0"/>
              </a:rPr>
              <a:t>.</a:t>
            </a:r>
            <a:endParaRPr lang="et-EE" sz="1600" b="0" i="0" dirty="0">
              <a:solidFill>
                <a:srgbClr val="202020"/>
              </a:solidFill>
              <a:effectLst/>
              <a:latin typeface="Arial" panose="020B0604020202020204" pitchFamily="34" charset="0"/>
            </a:endParaRPr>
          </a:p>
          <a:p>
            <a:pPr marL="0" indent="0" algn="l">
              <a:buNone/>
            </a:pPr>
            <a:r>
              <a:rPr lang="en-GB" sz="1600" b="0" i="0" dirty="0">
                <a:solidFill>
                  <a:srgbClr val="202020"/>
                </a:solidFill>
                <a:effectLst/>
                <a:latin typeface="Arial" panose="020B0604020202020204" pitchFamily="34" charset="0"/>
              </a:rPr>
              <a:t>(4) </a:t>
            </a:r>
            <a:r>
              <a:rPr lang="en-GB" sz="1600" b="0" i="0" dirty="0" err="1">
                <a:solidFill>
                  <a:srgbClr val="202020"/>
                </a:solidFill>
                <a:effectLst/>
                <a:latin typeface="Arial" panose="020B0604020202020204" pitchFamily="34" charset="0"/>
              </a:rPr>
              <a:t>Vaatleja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ei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või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segada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valija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hääletamist</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ega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Vabariigi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Valimiskomisjoni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või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valimiste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korraldaja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tööd</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ega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osaleda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valimiskomisjoni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või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valimiste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korraldaja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pädevuses</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olevates</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toimingutes</a:t>
            </a:r>
            <a:r>
              <a:rPr lang="en-GB" sz="1600" b="0" i="0" dirty="0">
                <a:solidFill>
                  <a:srgbClr val="202020"/>
                </a:solidFill>
                <a:effectLst/>
                <a:latin typeface="Arial" panose="020B0604020202020204" pitchFamily="34" charset="0"/>
              </a:rPr>
              <a:t>.</a:t>
            </a:r>
            <a:endParaRPr lang="et-EE" sz="1600" b="0" i="0" dirty="0">
              <a:solidFill>
                <a:srgbClr val="202020"/>
              </a:solidFill>
              <a:effectLst/>
              <a:latin typeface="Arial" panose="020B0604020202020204" pitchFamily="34" charset="0"/>
            </a:endParaRPr>
          </a:p>
          <a:p>
            <a:pPr marL="0" indent="0" algn="l">
              <a:buNone/>
            </a:pPr>
            <a:r>
              <a:rPr lang="en-GB" sz="1600" b="0" i="0" u="none" strike="noStrike" dirty="0">
                <a:solidFill>
                  <a:srgbClr val="0061AA"/>
                </a:solidFill>
                <a:effectLst/>
                <a:latin typeface="Arial" panose="020B0604020202020204" pitchFamily="34" charset="0"/>
              </a:rPr>
              <a:t> </a:t>
            </a:r>
            <a:r>
              <a:rPr lang="en-GB" sz="1600" b="0" i="0" dirty="0">
                <a:solidFill>
                  <a:srgbClr val="202020"/>
                </a:solidFill>
                <a:effectLst/>
                <a:latin typeface="Arial" panose="020B0604020202020204" pitchFamily="34" charset="0"/>
              </a:rPr>
              <a:t>(5) </a:t>
            </a:r>
            <a:r>
              <a:rPr lang="en-GB" sz="1600" b="0" i="0" dirty="0" err="1">
                <a:solidFill>
                  <a:srgbClr val="202020"/>
                </a:solidFill>
                <a:effectLst/>
                <a:latin typeface="Arial" panose="020B0604020202020204" pitchFamily="34" charset="0"/>
              </a:rPr>
              <a:t>Vaatlejal</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ei</a:t>
            </a:r>
            <a:r>
              <a:rPr lang="en-GB" sz="1600" b="0" i="0" dirty="0">
                <a:solidFill>
                  <a:srgbClr val="202020"/>
                </a:solidFill>
                <a:effectLst/>
                <a:latin typeface="Arial" panose="020B0604020202020204" pitchFamily="34" charset="0"/>
              </a:rPr>
              <a:t> ole </a:t>
            </a:r>
            <a:r>
              <a:rPr lang="en-GB" sz="1600" b="0" i="0" dirty="0" err="1">
                <a:solidFill>
                  <a:srgbClr val="202020"/>
                </a:solidFill>
                <a:effectLst/>
                <a:latin typeface="Arial" panose="020B0604020202020204" pitchFamily="34" charset="0"/>
              </a:rPr>
              <a:t>õigust</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tutvuda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valijate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nimekirjaga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välja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arvatud</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enda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kohta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valijate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nimekirja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kantud</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andmete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õigsuse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kontrollimiseks</a:t>
            </a:r>
            <a:r>
              <a:rPr lang="en-GB" sz="1600" b="0" i="0" dirty="0">
                <a:solidFill>
                  <a:srgbClr val="202020"/>
                </a:solidFill>
                <a:effectLst/>
                <a:latin typeface="Arial" panose="020B0604020202020204" pitchFamily="34" charset="0"/>
              </a:rPr>
              <a:t>.</a:t>
            </a:r>
            <a:endParaRPr lang="et-EE" sz="1600" b="0" i="0" dirty="0">
              <a:solidFill>
                <a:srgbClr val="202020"/>
              </a:solidFill>
              <a:effectLst/>
              <a:latin typeface="Arial" panose="020B0604020202020204" pitchFamily="34" charset="0"/>
            </a:endParaRPr>
          </a:p>
          <a:p>
            <a:pPr marL="0" indent="0" algn="l">
              <a:buNone/>
            </a:pPr>
            <a:r>
              <a:rPr lang="en-GB" sz="1600" b="0" i="0" dirty="0">
                <a:solidFill>
                  <a:srgbClr val="202020"/>
                </a:solidFill>
                <a:effectLst/>
                <a:latin typeface="Arial" panose="020B0604020202020204" pitchFamily="34" charset="0"/>
              </a:rPr>
              <a:t>(6) Kui </a:t>
            </a:r>
            <a:r>
              <a:rPr lang="en-GB" sz="1600" b="0" i="0" dirty="0" err="1">
                <a:solidFill>
                  <a:srgbClr val="202020"/>
                </a:solidFill>
                <a:effectLst/>
                <a:latin typeface="Arial" panose="020B0604020202020204" pitchFamily="34" charset="0"/>
              </a:rPr>
              <a:t>ruumipuudusel</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ei</a:t>
            </a:r>
            <a:r>
              <a:rPr lang="en-GB" sz="1600" b="0" i="0" dirty="0">
                <a:solidFill>
                  <a:srgbClr val="202020"/>
                </a:solidFill>
                <a:effectLst/>
                <a:latin typeface="Arial" panose="020B0604020202020204" pitchFamily="34" charset="0"/>
              </a:rPr>
              <a:t> ole </a:t>
            </a:r>
            <a:r>
              <a:rPr lang="en-GB" sz="1600" b="0" i="0" dirty="0" err="1">
                <a:solidFill>
                  <a:srgbClr val="202020"/>
                </a:solidFill>
                <a:effectLst/>
                <a:latin typeface="Arial" panose="020B0604020202020204" pitchFamily="34" charset="0"/>
              </a:rPr>
              <a:t>võimalik</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tagada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kõigile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vaatlejatele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võrdseid</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tingimusi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toimingute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jälgimiseks</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toimub</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vaatlemine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Vabariigi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Valimiskomisjoni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või</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valimiste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korraldaja</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korralduste</a:t>
            </a:r>
            <a:r>
              <a:rPr lang="en-GB" sz="1600" b="0" i="0" dirty="0">
                <a:solidFill>
                  <a:srgbClr val="202020"/>
                </a:solidFill>
                <a:effectLst/>
                <a:latin typeface="Arial" panose="020B0604020202020204" pitchFamily="34" charset="0"/>
              </a:rPr>
              <a:t> </a:t>
            </a:r>
            <a:r>
              <a:rPr lang="en-GB" sz="1600" b="0" i="0" dirty="0" err="1">
                <a:solidFill>
                  <a:srgbClr val="202020"/>
                </a:solidFill>
                <a:effectLst/>
                <a:latin typeface="Arial" panose="020B0604020202020204" pitchFamily="34" charset="0"/>
              </a:rPr>
              <a:t>kohaselt</a:t>
            </a:r>
            <a:r>
              <a:rPr lang="en-GB" sz="1600" b="0" i="0" dirty="0">
                <a:solidFill>
                  <a:srgbClr val="202020"/>
                </a:solidFill>
                <a:effectLst/>
                <a:latin typeface="Arial" panose="020B0604020202020204" pitchFamily="34" charset="0"/>
              </a:rPr>
              <a:t>.</a:t>
            </a:r>
            <a:endParaRPr lang="et-EE" sz="1600" b="0" i="0" dirty="0">
              <a:solidFill>
                <a:srgbClr val="202020"/>
              </a:solidFill>
              <a:effectLst/>
              <a:latin typeface="Arial" panose="020B0604020202020204" pitchFamily="34" charset="0"/>
            </a:endParaRPr>
          </a:p>
          <a:p>
            <a:pPr marL="0" indent="0" algn="l">
              <a:buNone/>
            </a:pPr>
            <a:r>
              <a:rPr lang="et-EE" sz="1600" b="0" i="0" dirty="0">
                <a:solidFill>
                  <a:srgbClr val="202020"/>
                </a:solidFill>
                <a:effectLst/>
                <a:latin typeface="Arial" panose="020B0604020202020204" pitchFamily="34" charset="0"/>
              </a:rPr>
              <a:t>Seadus on leitav: </a:t>
            </a:r>
            <a:r>
              <a:rPr lang="en-GB" sz="1600" b="0" i="0" dirty="0">
                <a:solidFill>
                  <a:srgbClr val="202020"/>
                </a:solidFill>
                <a:effectLst/>
                <a:latin typeface="Arial" panose="020B0604020202020204" pitchFamily="34" charset="0"/>
                <a:hlinkClick r:id="rId2"/>
              </a:rPr>
              <a:t>https://www.riigiteataja.ee/akt/125062021009?leiaKehtiv</a:t>
            </a:r>
            <a:r>
              <a:rPr lang="et-EE" sz="1600" b="0" i="0" dirty="0">
                <a:solidFill>
                  <a:srgbClr val="202020"/>
                </a:solidFill>
                <a:effectLst/>
                <a:latin typeface="Arial" panose="020B0604020202020204" pitchFamily="34" charset="0"/>
              </a:rPr>
              <a:t>  </a:t>
            </a:r>
            <a:endParaRPr lang="en-GB" sz="1600" b="0" i="0" dirty="0">
              <a:solidFill>
                <a:srgbClr val="202020"/>
              </a:solidFill>
              <a:effectLst/>
              <a:latin typeface="Arial" panose="020B0604020202020204" pitchFamily="34" charset="0"/>
            </a:endParaRPr>
          </a:p>
        </p:txBody>
      </p:sp>
    </p:spTree>
    <p:extLst>
      <p:ext uri="{BB962C8B-B14F-4D97-AF65-F5344CB8AC3E}">
        <p14:creationId xmlns:p14="http://schemas.microsoft.com/office/powerpoint/2010/main" val="3507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68">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0">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72">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74">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alkiri 3">
            <a:extLst>
              <a:ext uri="{FF2B5EF4-FFF2-40B4-BE49-F238E27FC236}">
                <a16:creationId xmlns:a16="http://schemas.microsoft.com/office/drawing/2014/main" id="{E1CC61BA-E10A-40A5-8847-6A0AF7700EC9}"/>
              </a:ext>
            </a:extLst>
          </p:cNvPr>
          <p:cNvSpPr>
            <a:spLocks noGrp="1"/>
          </p:cNvSpPr>
          <p:nvPr>
            <p:ph type="title"/>
          </p:nvPr>
        </p:nvSpPr>
        <p:spPr>
          <a:xfrm>
            <a:off x="699715" y="288404"/>
            <a:ext cx="7170656" cy="977442"/>
          </a:xfrm>
        </p:spPr>
        <p:txBody>
          <a:bodyPr vert="horz" lIns="91440" tIns="45720" rIns="91440" bIns="45720" rtlCol="0" anchor="ctr">
            <a:normAutofit/>
          </a:bodyPr>
          <a:lstStyle/>
          <a:p>
            <a:r>
              <a:rPr lang="en-US" sz="3700">
                <a:solidFill>
                  <a:srgbClr val="FFFFFF"/>
                </a:solidFill>
              </a:rPr>
              <a:t>Hääletamismärge valijate nimekirjas</a:t>
            </a:r>
          </a:p>
        </p:txBody>
      </p:sp>
      <p:pic>
        <p:nvPicPr>
          <p:cNvPr id="10" name="Pilt 9">
            <a:extLst>
              <a:ext uri="{FF2B5EF4-FFF2-40B4-BE49-F238E27FC236}">
                <a16:creationId xmlns:a16="http://schemas.microsoft.com/office/drawing/2014/main" id="{90A9591C-3DD4-A95D-4EE8-87DBCDD71C4C}"/>
              </a:ext>
            </a:extLst>
          </p:cNvPr>
          <p:cNvPicPr>
            <a:picLocks noChangeAspect="1"/>
          </p:cNvPicPr>
          <p:nvPr/>
        </p:nvPicPr>
        <p:blipFill>
          <a:blip r:embed="rId2"/>
          <a:stretch>
            <a:fillRect/>
          </a:stretch>
        </p:blipFill>
        <p:spPr>
          <a:xfrm>
            <a:off x="8006905" y="3085186"/>
            <a:ext cx="3892050" cy="2510371"/>
          </a:xfrm>
          <a:prstGeom prst="rect">
            <a:avLst/>
          </a:prstGeom>
        </p:spPr>
      </p:pic>
      <p:pic>
        <p:nvPicPr>
          <p:cNvPr id="11" name="Pilt 10">
            <a:extLst>
              <a:ext uri="{FF2B5EF4-FFF2-40B4-BE49-F238E27FC236}">
                <a16:creationId xmlns:a16="http://schemas.microsoft.com/office/drawing/2014/main" id="{66133A0D-5BE7-DD8A-D132-FFA0C1721180}"/>
              </a:ext>
            </a:extLst>
          </p:cNvPr>
          <p:cNvPicPr>
            <a:picLocks noChangeAspect="1"/>
          </p:cNvPicPr>
          <p:nvPr/>
        </p:nvPicPr>
        <p:blipFill>
          <a:blip r:embed="rId3"/>
          <a:stretch>
            <a:fillRect/>
          </a:stretch>
        </p:blipFill>
        <p:spPr>
          <a:xfrm>
            <a:off x="4631664" y="3155158"/>
            <a:ext cx="3238707" cy="1651740"/>
          </a:xfrm>
          <a:prstGeom prst="rect">
            <a:avLst/>
          </a:prstGeom>
        </p:spPr>
      </p:pic>
      <p:pic>
        <p:nvPicPr>
          <p:cNvPr id="3" name="Pilt 2">
            <a:extLst>
              <a:ext uri="{FF2B5EF4-FFF2-40B4-BE49-F238E27FC236}">
                <a16:creationId xmlns:a16="http://schemas.microsoft.com/office/drawing/2014/main" id="{5EC29AFE-7FCA-BC93-299A-F7E5F61A6D89}"/>
              </a:ext>
            </a:extLst>
          </p:cNvPr>
          <p:cNvPicPr>
            <a:picLocks noChangeAspect="1"/>
          </p:cNvPicPr>
          <p:nvPr/>
        </p:nvPicPr>
        <p:blipFill>
          <a:blip r:embed="rId4"/>
          <a:stretch>
            <a:fillRect/>
          </a:stretch>
        </p:blipFill>
        <p:spPr>
          <a:xfrm>
            <a:off x="293045" y="3085186"/>
            <a:ext cx="4118818" cy="1791685"/>
          </a:xfrm>
          <a:prstGeom prst="rect">
            <a:avLst/>
          </a:prstGeom>
        </p:spPr>
      </p:pic>
    </p:spTree>
    <p:extLst>
      <p:ext uri="{BB962C8B-B14F-4D97-AF65-F5344CB8AC3E}">
        <p14:creationId xmlns:p14="http://schemas.microsoft.com/office/powerpoint/2010/main" val="3252422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ealkiri 1">
            <a:extLst>
              <a:ext uri="{FF2B5EF4-FFF2-40B4-BE49-F238E27FC236}">
                <a16:creationId xmlns:a16="http://schemas.microsoft.com/office/drawing/2014/main" id="{587A2447-A531-4E36-847F-D27DC78307FA}"/>
              </a:ext>
            </a:extLst>
          </p:cNvPr>
          <p:cNvSpPr>
            <a:spLocks noGrp="1"/>
          </p:cNvSpPr>
          <p:nvPr>
            <p:ph type="title"/>
          </p:nvPr>
        </p:nvSpPr>
        <p:spPr>
          <a:xfrm>
            <a:off x="1353666" y="759805"/>
            <a:ext cx="10000133" cy="1325563"/>
          </a:xfrm>
        </p:spPr>
        <p:txBody>
          <a:bodyPr>
            <a:normAutofit/>
          </a:bodyPr>
          <a:lstStyle/>
          <a:p>
            <a:r>
              <a:rPr lang="et-EE" sz="4000">
                <a:solidFill>
                  <a:srgbClr val="FFFFFF"/>
                </a:solidFill>
              </a:rPr>
              <a:t>Jaoskonnas hääletamine</a:t>
            </a:r>
          </a:p>
        </p:txBody>
      </p:sp>
      <p:graphicFrame>
        <p:nvGraphicFramePr>
          <p:cNvPr id="5" name="Sisu kohatäide 2">
            <a:extLst>
              <a:ext uri="{FF2B5EF4-FFF2-40B4-BE49-F238E27FC236}">
                <a16:creationId xmlns:a16="http://schemas.microsoft.com/office/drawing/2014/main" id="{61BC625A-D2C7-5C8A-9819-DD0AE0BA873D}"/>
              </a:ext>
            </a:extLst>
          </p:cNvPr>
          <p:cNvGraphicFramePr>
            <a:graphicFrameLocks noGrp="1"/>
          </p:cNvGraphicFramePr>
          <p:nvPr>
            <p:ph idx="1"/>
            <p:extLst>
              <p:ext uri="{D42A27DB-BD31-4B8C-83A1-F6EECF244321}">
                <p14:modId xmlns:p14="http://schemas.microsoft.com/office/powerpoint/2010/main" val="1312372801"/>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488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id="{6B15E77A-EEFB-4E87-9EF9-2B498FBCB9B2}"/>
              </a:ext>
            </a:extLst>
          </p:cNvPr>
          <p:cNvSpPr>
            <a:spLocks noGrp="1"/>
          </p:cNvSpPr>
          <p:nvPr>
            <p:ph type="title"/>
          </p:nvPr>
        </p:nvSpPr>
        <p:spPr>
          <a:xfrm>
            <a:off x="1383564" y="348865"/>
            <a:ext cx="9718111" cy="1576446"/>
          </a:xfrm>
        </p:spPr>
        <p:txBody>
          <a:bodyPr anchor="ctr">
            <a:normAutofit/>
          </a:bodyPr>
          <a:lstStyle/>
          <a:p>
            <a:r>
              <a:rPr lang="et-EE" sz="4000" dirty="0">
                <a:solidFill>
                  <a:srgbClr val="FFFFFF"/>
                </a:solidFill>
              </a:rPr>
              <a:t>Hääletamise liigid ja ajad</a:t>
            </a:r>
          </a:p>
        </p:txBody>
      </p:sp>
      <p:pic>
        <p:nvPicPr>
          <p:cNvPr id="6" name="Sisu kohatäide 5">
            <a:extLst>
              <a:ext uri="{FF2B5EF4-FFF2-40B4-BE49-F238E27FC236}">
                <a16:creationId xmlns:a16="http://schemas.microsoft.com/office/drawing/2014/main" id="{722F196D-C7B1-2DB6-80B4-2C34B49FD9F8}"/>
              </a:ext>
            </a:extLst>
          </p:cNvPr>
          <p:cNvPicPr>
            <a:picLocks noGrp="1" noChangeAspect="1"/>
          </p:cNvPicPr>
          <p:nvPr>
            <p:ph idx="1"/>
          </p:nvPr>
        </p:nvPicPr>
        <p:blipFill>
          <a:blip r:embed="rId2"/>
          <a:stretch>
            <a:fillRect/>
          </a:stretch>
        </p:blipFill>
        <p:spPr>
          <a:xfrm>
            <a:off x="932155" y="2548528"/>
            <a:ext cx="9774315" cy="4252733"/>
          </a:xfrm>
        </p:spPr>
      </p:pic>
    </p:spTree>
    <p:extLst>
      <p:ext uri="{BB962C8B-B14F-4D97-AF65-F5344CB8AC3E}">
        <p14:creationId xmlns:p14="http://schemas.microsoft.com/office/powerpoint/2010/main" val="220235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id="{6B15E77A-EEFB-4E87-9EF9-2B498FBCB9B2}"/>
              </a:ext>
            </a:extLst>
          </p:cNvPr>
          <p:cNvSpPr>
            <a:spLocks noGrp="1"/>
          </p:cNvSpPr>
          <p:nvPr>
            <p:ph type="title"/>
          </p:nvPr>
        </p:nvSpPr>
        <p:spPr>
          <a:xfrm>
            <a:off x="1383564" y="348865"/>
            <a:ext cx="9718111" cy="1576446"/>
          </a:xfrm>
        </p:spPr>
        <p:txBody>
          <a:bodyPr anchor="ctr">
            <a:normAutofit/>
          </a:bodyPr>
          <a:lstStyle/>
          <a:p>
            <a:r>
              <a:rPr lang="et-EE" sz="4000" dirty="0">
                <a:solidFill>
                  <a:srgbClr val="FFFFFF"/>
                </a:solidFill>
              </a:rPr>
              <a:t>Hääletamise liigid</a:t>
            </a:r>
          </a:p>
        </p:txBody>
      </p:sp>
      <p:graphicFrame>
        <p:nvGraphicFramePr>
          <p:cNvPr id="26" name="Sisu kohatäide 2">
            <a:extLst>
              <a:ext uri="{FF2B5EF4-FFF2-40B4-BE49-F238E27FC236}">
                <a16:creationId xmlns:a16="http://schemas.microsoft.com/office/drawing/2014/main" id="{AF477507-81B0-C3B0-324A-707D0ED983EC}"/>
              </a:ext>
            </a:extLst>
          </p:cNvPr>
          <p:cNvGraphicFramePr>
            <a:graphicFrameLocks noGrp="1"/>
          </p:cNvGraphicFramePr>
          <p:nvPr>
            <p:ph idx="1"/>
            <p:extLst>
              <p:ext uri="{D42A27DB-BD31-4B8C-83A1-F6EECF244321}">
                <p14:modId xmlns:p14="http://schemas.microsoft.com/office/powerpoint/2010/main" val="264270611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538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ealkiri 1">
            <a:extLst>
              <a:ext uri="{FF2B5EF4-FFF2-40B4-BE49-F238E27FC236}">
                <a16:creationId xmlns:a16="http://schemas.microsoft.com/office/drawing/2014/main" id="{CE10F5E4-3A0D-4B82-BDB7-D96C6E3340C9}"/>
              </a:ext>
            </a:extLst>
          </p:cNvPr>
          <p:cNvSpPr>
            <a:spLocks noGrp="1"/>
          </p:cNvSpPr>
          <p:nvPr>
            <p:ph type="title"/>
          </p:nvPr>
        </p:nvSpPr>
        <p:spPr>
          <a:xfrm>
            <a:off x="1898706" y="1607809"/>
            <a:ext cx="9236026" cy="2876680"/>
          </a:xfrm>
        </p:spPr>
        <p:txBody>
          <a:bodyPr vert="horz" lIns="91440" tIns="45720" rIns="91440" bIns="45720" rtlCol="0" anchor="b">
            <a:normAutofit fontScale="90000"/>
          </a:bodyPr>
          <a:lstStyle/>
          <a:p>
            <a:br>
              <a:rPr lang="et-EE" sz="6600" kern="1200" dirty="0">
                <a:solidFill>
                  <a:srgbClr val="FFFFFF"/>
                </a:solidFill>
                <a:latin typeface="+mj-lt"/>
                <a:ea typeface="+mj-ea"/>
                <a:cs typeface="+mj-cs"/>
              </a:rPr>
            </a:br>
            <a:br>
              <a:rPr lang="en-US" sz="6600" kern="1200" dirty="0">
                <a:solidFill>
                  <a:srgbClr val="FFFFFF"/>
                </a:solidFill>
                <a:latin typeface="+mj-lt"/>
                <a:ea typeface="+mj-ea"/>
                <a:cs typeface="+mj-cs"/>
              </a:rPr>
            </a:br>
            <a:r>
              <a:rPr lang="en-US" sz="6600" kern="1200" dirty="0" err="1">
                <a:solidFill>
                  <a:srgbClr val="FFFFFF"/>
                </a:solidFill>
                <a:latin typeface="+mj-lt"/>
                <a:ea typeface="+mj-ea"/>
                <a:cs typeface="+mj-cs"/>
              </a:rPr>
              <a:t>Häälte</a:t>
            </a:r>
            <a:r>
              <a:rPr lang="en-US" sz="6600" kern="1200" dirty="0">
                <a:solidFill>
                  <a:srgbClr val="FFFFFF"/>
                </a:solidFill>
                <a:latin typeface="+mj-lt"/>
                <a:ea typeface="+mj-ea"/>
                <a:cs typeface="+mj-cs"/>
              </a:rPr>
              <a:t> </a:t>
            </a:r>
            <a:r>
              <a:rPr lang="en-US" sz="6600" kern="1200" dirty="0" err="1">
                <a:solidFill>
                  <a:srgbClr val="FFFFFF"/>
                </a:solidFill>
                <a:latin typeface="+mj-lt"/>
                <a:ea typeface="+mj-ea"/>
                <a:cs typeface="+mj-cs"/>
              </a:rPr>
              <a:t>lugemine</a:t>
            </a:r>
            <a:br>
              <a:rPr lang="en-US" sz="6600" kern="1200" dirty="0">
                <a:solidFill>
                  <a:srgbClr val="FFFFFF"/>
                </a:solidFill>
                <a:latin typeface="+mj-lt"/>
                <a:ea typeface="+mj-ea"/>
                <a:cs typeface="+mj-cs"/>
              </a:rPr>
            </a:br>
            <a:endParaRPr lang="en-US" sz="6600" kern="1200" dirty="0">
              <a:solidFill>
                <a:srgbClr val="FFFFFF"/>
              </a:solidFill>
              <a:latin typeface="+mj-lt"/>
              <a:ea typeface="+mj-ea"/>
              <a:cs typeface="+mj-cs"/>
            </a:endParaRPr>
          </a:p>
        </p:txBody>
      </p:sp>
      <p:sp>
        <p:nvSpPr>
          <p:cNvPr id="3" name="Teksti kohatäide 2">
            <a:extLst>
              <a:ext uri="{FF2B5EF4-FFF2-40B4-BE49-F238E27FC236}">
                <a16:creationId xmlns:a16="http://schemas.microsoft.com/office/drawing/2014/main" id="{F43A0C47-5880-4110-9BD5-89C0D2C4C726}"/>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246731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ealkiri 1">
            <a:extLst>
              <a:ext uri="{FF2B5EF4-FFF2-40B4-BE49-F238E27FC236}">
                <a16:creationId xmlns:a16="http://schemas.microsoft.com/office/drawing/2014/main" id="{2C69722C-3273-4745-9235-EA51528EFD27}"/>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Häälte lugemine valimispäeva õhtul</a:t>
            </a:r>
          </a:p>
        </p:txBody>
      </p:sp>
      <p:sp>
        <p:nvSpPr>
          <p:cNvPr id="5" name="Sisu kohatäide 4">
            <a:extLst>
              <a:ext uri="{FF2B5EF4-FFF2-40B4-BE49-F238E27FC236}">
                <a16:creationId xmlns:a16="http://schemas.microsoft.com/office/drawing/2014/main" id="{D2B56310-61D4-49DC-8852-B86F8D28248E}"/>
              </a:ext>
            </a:extLst>
          </p:cNvPr>
          <p:cNvSpPr>
            <a:spLocks noGrp="1"/>
          </p:cNvSpPr>
          <p:nvPr>
            <p:ph sz="half" idx="2"/>
          </p:nvPr>
        </p:nvSpPr>
        <p:spPr>
          <a:xfrm>
            <a:off x="1424904" y="2494450"/>
            <a:ext cx="4053545" cy="4052999"/>
          </a:xfrm>
        </p:spPr>
        <p:txBody>
          <a:bodyPr vert="horz" lIns="91440" tIns="45720" rIns="91440" bIns="45720" rtlCol="0">
            <a:normAutofit/>
          </a:bodyPr>
          <a:lstStyle/>
          <a:p>
            <a:r>
              <a:rPr lang="en-US" sz="2200" dirty="0" err="1"/>
              <a:t>Tühistatakse</a:t>
            </a:r>
            <a:r>
              <a:rPr lang="en-US" sz="2200" dirty="0"/>
              <a:t> </a:t>
            </a:r>
            <a:r>
              <a:rPr lang="en-US" sz="2200" dirty="0" err="1"/>
              <a:t>järgi</a:t>
            </a:r>
            <a:r>
              <a:rPr lang="en-US" sz="2200" dirty="0"/>
              <a:t> </a:t>
            </a:r>
            <a:r>
              <a:rPr lang="en-US" sz="2200" dirty="0" err="1"/>
              <a:t>jäänud</a:t>
            </a:r>
            <a:r>
              <a:rPr lang="en-US" sz="2200" dirty="0"/>
              <a:t> </a:t>
            </a:r>
            <a:r>
              <a:rPr lang="en-US" sz="2200" dirty="0" err="1"/>
              <a:t>sedelid</a:t>
            </a:r>
            <a:r>
              <a:rPr lang="et-EE" sz="2200" dirty="0"/>
              <a:t> nurga ära lõikamisega</a:t>
            </a:r>
            <a:endParaRPr lang="en-US" sz="2200" dirty="0"/>
          </a:p>
          <a:p>
            <a:r>
              <a:rPr lang="en-US" sz="2200" dirty="0" err="1"/>
              <a:t>Täidetakse</a:t>
            </a:r>
            <a:r>
              <a:rPr lang="en-US" sz="2200" dirty="0"/>
              <a:t> </a:t>
            </a:r>
            <a:r>
              <a:rPr lang="en-US" sz="2200" dirty="0" err="1"/>
              <a:t>sedelite</a:t>
            </a:r>
            <a:r>
              <a:rPr lang="en-US" sz="2200" dirty="0"/>
              <a:t> </a:t>
            </a:r>
            <a:r>
              <a:rPr lang="en-US" sz="2200" dirty="0" err="1"/>
              <a:t>arvestusleht</a:t>
            </a:r>
            <a:r>
              <a:rPr lang="et-EE" sz="2200" dirty="0"/>
              <a:t> </a:t>
            </a:r>
            <a:endParaRPr lang="en-US" sz="2200" dirty="0"/>
          </a:p>
          <a:p>
            <a:r>
              <a:rPr lang="en-US" sz="2200" dirty="0" err="1"/>
              <a:t>Hakatakse</a:t>
            </a:r>
            <a:r>
              <a:rPr lang="en-US" sz="2200" dirty="0"/>
              <a:t> </a:t>
            </a:r>
            <a:r>
              <a:rPr lang="en-US" sz="2200" dirty="0" err="1"/>
              <a:t>lugema</a:t>
            </a:r>
            <a:r>
              <a:rPr lang="en-US" sz="2200" dirty="0"/>
              <a:t> </a:t>
            </a:r>
            <a:r>
              <a:rPr lang="en-US" sz="2200" dirty="0" err="1"/>
              <a:t>kandidaatidele</a:t>
            </a:r>
            <a:r>
              <a:rPr lang="en-US" sz="2200" dirty="0"/>
              <a:t> </a:t>
            </a:r>
            <a:r>
              <a:rPr lang="en-US" sz="2200" dirty="0" err="1"/>
              <a:t>antud</a:t>
            </a:r>
            <a:r>
              <a:rPr lang="en-US" sz="2200" dirty="0"/>
              <a:t> </a:t>
            </a:r>
            <a:r>
              <a:rPr lang="en-US" sz="2200" dirty="0" err="1"/>
              <a:t>hääli</a:t>
            </a:r>
            <a:endParaRPr lang="en-US" sz="2200" dirty="0"/>
          </a:p>
          <a:p>
            <a:r>
              <a:rPr lang="en-US" sz="2200" dirty="0" err="1"/>
              <a:t>Koostatakse</a:t>
            </a:r>
            <a:r>
              <a:rPr lang="en-US" sz="2200" dirty="0"/>
              <a:t> </a:t>
            </a:r>
            <a:r>
              <a:rPr lang="en-US" sz="2200" dirty="0" err="1"/>
              <a:t>protokoll</a:t>
            </a:r>
            <a:endParaRPr lang="en-US" sz="2200" dirty="0"/>
          </a:p>
          <a:p>
            <a:r>
              <a:rPr lang="en-US" sz="2200" dirty="0" err="1"/>
              <a:t>Pakitakse</a:t>
            </a:r>
            <a:r>
              <a:rPr lang="en-US" sz="2200" dirty="0"/>
              <a:t> </a:t>
            </a:r>
            <a:r>
              <a:rPr lang="en-US" sz="2200" dirty="0" err="1"/>
              <a:t>valimisasjad</a:t>
            </a:r>
            <a:r>
              <a:rPr lang="en-US" sz="2200" dirty="0"/>
              <a:t> </a:t>
            </a:r>
            <a:r>
              <a:rPr lang="en-US" sz="2200" dirty="0" err="1"/>
              <a:t>kokku</a:t>
            </a:r>
            <a:endParaRPr lang="en-US" sz="2200" dirty="0"/>
          </a:p>
          <a:p>
            <a:r>
              <a:rPr lang="en-US" sz="2200" dirty="0" err="1"/>
              <a:t>Asjad</a:t>
            </a:r>
            <a:r>
              <a:rPr lang="en-US" sz="2200" dirty="0"/>
              <a:t> </a:t>
            </a:r>
            <a:r>
              <a:rPr lang="en-US" sz="2200" dirty="0" err="1"/>
              <a:t>antakse</a:t>
            </a:r>
            <a:r>
              <a:rPr lang="en-US" sz="2200" dirty="0"/>
              <a:t> </a:t>
            </a:r>
            <a:r>
              <a:rPr lang="en-US" sz="2200" dirty="0" err="1"/>
              <a:t>valla</a:t>
            </a:r>
            <a:r>
              <a:rPr lang="en-US" sz="2200" dirty="0"/>
              <a:t>- </a:t>
            </a:r>
            <a:r>
              <a:rPr lang="en-US" sz="2200" dirty="0" err="1"/>
              <a:t>või</a:t>
            </a:r>
            <a:r>
              <a:rPr lang="en-US" sz="2200" dirty="0"/>
              <a:t> </a:t>
            </a:r>
            <a:r>
              <a:rPr lang="en-US" sz="2200" dirty="0" err="1"/>
              <a:t>linnasekretärile</a:t>
            </a:r>
            <a:r>
              <a:rPr lang="et-EE" sz="2000" dirty="0" err="1">
                <a:solidFill>
                  <a:srgbClr val="FEFFFF"/>
                </a:solidFill>
              </a:rPr>
              <a:t>el</a:t>
            </a:r>
            <a:r>
              <a:rPr lang="et-EE" sz="2000" dirty="0">
                <a:solidFill>
                  <a:srgbClr val="FEFFFF"/>
                </a:solidFill>
              </a:rPr>
              <a:t> õigus osaleda</a:t>
            </a:r>
          </a:p>
          <a:p>
            <a:endParaRPr lang="en-US" sz="2200" dirty="0"/>
          </a:p>
        </p:txBody>
      </p:sp>
      <p:pic>
        <p:nvPicPr>
          <p:cNvPr id="4" name="Picture 2" descr="Häälte ülelugemise kohta saab kaebusi esitada reede õhtuni | Eesti | ERR">
            <a:extLst>
              <a:ext uri="{FF2B5EF4-FFF2-40B4-BE49-F238E27FC236}">
                <a16:creationId xmlns:a16="http://schemas.microsoft.com/office/drawing/2014/main" id="{3F19BFEF-66E0-4E15-BD3F-C80051B14D36}"/>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130" r="8635" b="-3"/>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1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Shape 31">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ealkiri 1">
            <a:extLst>
              <a:ext uri="{FF2B5EF4-FFF2-40B4-BE49-F238E27FC236}">
                <a16:creationId xmlns:a16="http://schemas.microsoft.com/office/drawing/2014/main" id="{495C8631-D37E-4084-96DC-F58924FA6461}"/>
              </a:ext>
            </a:extLst>
          </p:cNvPr>
          <p:cNvSpPr>
            <a:spLocks noGrp="1"/>
          </p:cNvSpPr>
          <p:nvPr>
            <p:ph type="title"/>
          </p:nvPr>
        </p:nvSpPr>
        <p:spPr>
          <a:xfrm>
            <a:off x="934872" y="982272"/>
            <a:ext cx="3388419" cy="4560970"/>
          </a:xfrm>
        </p:spPr>
        <p:txBody>
          <a:bodyPr>
            <a:normAutofit/>
          </a:bodyPr>
          <a:lstStyle/>
          <a:p>
            <a:r>
              <a:rPr lang="et-EE" sz="3100">
                <a:solidFill>
                  <a:srgbClr val="FFFFFF"/>
                </a:solidFill>
              </a:rPr>
              <a:t>Hääletamissedelite teistkordne ülelugemine</a:t>
            </a:r>
          </a:p>
        </p:txBody>
      </p:sp>
      <p:sp>
        <p:nvSpPr>
          <p:cNvPr id="3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isu kohatäide 2">
            <a:extLst>
              <a:ext uri="{FF2B5EF4-FFF2-40B4-BE49-F238E27FC236}">
                <a16:creationId xmlns:a16="http://schemas.microsoft.com/office/drawing/2014/main" id="{1D9A035A-4049-472E-8913-CB06C5EC79EF}"/>
              </a:ext>
            </a:extLst>
          </p:cNvPr>
          <p:cNvSpPr>
            <a:spLocks noGrp="1"/>
          </p:cNvSpPr>
          <p:nvPr>
            <p:ph idx="1"/>
          </p:nvPr>
        </p:nvSpPr>
        <p:spPr>
          <a:xfrm>
            <a:off x="5221862" y="1719618"/>
            <a:ext cx="5948831" cy="4334629"/>
          </a:xfrm>
        </p:spPr>
        <p:txBody>
          <a:bodyPr anchor="ctr">
            <a:normAutofit/>
          </a:bodyPr>
          <a:lstStyle/>
          <a:p>
            <a:r>
              <a:rPr lang="et-EE" sz="2400" dirty="0">
                <a:solidFill>
                  <a:srgbClr val="FEFFFF"/>
                </a:solidFill>
              </a:rPr>
              <a:t>Valla ja linna valimiskomisjon (häältelugemiskomisjon) loeb hääled teistkordselt esmaspäeval alates kell 10.00</a:t>
            </a:r>
          </a:p>
          <a:p>
            <a:r>
              <a:rPr lang="et-EE" sz="2400" dirty="0">
                <a:solidFill>
                  <a:srgbClr val="FEFFFF"/>
                </a:solidFill>
              </a:rPr>
              <a:t>Vaatlejatel õigus osaleda</a:t>
            </a:r>
          </a:p>
        </p:txBody>
      </p:sp>
    </p:spTree>
    <p:extLst>
      <p:ext uri="{BB962C8B-B14F-4D97-AF65-F5344CB8AC3E}">
        <p14:creationId xmlns:p14="http://schemas.microsoft.com/office/powerpoint/2010/main" val="1288864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8309" name="Picture 4" descr="http://www.vvk.ee/public/images/Haaletamissedel14.jpg">
            <a:extLst>
              <a:ext uri="{FF2B5EF4-FFF2-40B4-BE49-F238E27FC236}">
                <a16:creationId xmlns:a16="http://schemas.microsoft.com/office/drawing/2014/main" id="{8E10173A-4808-4A32-821B-AD451205A6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2488" y="954088"/>
            <a:ext cx="3417888" cy="23860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6" name="Picture 10" descr="http://www.vvk.ee/public/images/Haaletamissedel11.jpg">
            <a:extLst>
              <a:ext uri="{FF2B5EF4-FFF2-40B4-BE49-F238E27FC236}">
                <a16:creationId xmlns:a16="http://schemas.microsoft.com/office/drawing/2014/main" id="{80D2FEE2-A28A-41A0-8FE9-E8D88B0756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62488" y="3397250"/>
            <a:ext cx="3417888" cy="23828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8" descr="http://www.vvk.ee/public/images/Haaletamissedel6.jpg">
            <a:extLst>
              <a:ext uri="{FF2B5EF4-FFF2-40B4-BE49-F238E27FC236}">
                <a16:creationId xmlns:a16="http://schemas.microsoft.com/office/drawing/2014/main" id="{69B4686D-0DE4-43E5-8218-DD3754250F7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9113" y="954088"/>
            <a:ext cx="3425825" cy="23891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descr="http://www.vvk.ee/public/images/Haaletamissedel16.jpg">
            <a:extLst>
              <a:ext uri="{FF2B5EF4-FFF2-40B4-BE49-F238E27FC236}">
                <a16:creationId xmlns:a16="http://schemas.microsoft.com/office/drawing/2014/main" id="{E7FFB9E3-C584-407B-85C2-7CC9A454A53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39113" y="3400425"/>
            <a:ext cx="3425825" cy="2379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Pealkiri 1">
            <a:extLst>
              <a:ext uri="{FF2B5EF4-FFF2-40B4-BE49-F238E27FC236}">
                <a16:creationId xmlns:a16="http://schemas.microsoft.com/office/drawing/2014/main" id="{6F3F5CD7-D7CC-4258-ABB0-4B013768C3B6}"/>
              </a:ext>
            </a:extLst>
          </p:cNvPr>
          <p:cNvSpPr>
            <a:spLocks noGrp="1"/>
          </p:cNvSpPr>
          <p:nvPr>
            <p:ph type="title"/>
          </p:nvPr>
        </p:nvSpPr>
        <p:spPr>
          <a:xfrm>
            <a:off x="966952" y="1204108"/>
            <a:ext cx="2669406" cy="1781175"/>
          </a:xfrm>
        </p:spPr>
        <p:txBody>
          <a:bodyPr>
            <a:normAutofit/>
          </a:bodyPr>
          <a:lstStyle/>
          <a:p>
            <a:r>
              <a:rPr lang="et-EE" altLang="et-EE" sz="3200" dirty="0">
                <a:solidFill>
                  <a:srgbClr val="FFFFFF"/>
                </a:solidFill>
              </a:rPr>
              <a:t>Kontrollime!</a:t>
            </a:r>
            <a:br>
              <a:rPr lang="et-EE" altLang="et-EE" sz="3200" dirty="0">
                <a:solidFill>
                  <a:srgbClr val="FFFFFF"/>
                </a:solidFill>
              </a:rPr>
            </a:br>
            <a:r>
              <a:rPr lang="et-EE" altLang="et-EE" sz="3200" dirty="0">
                <a:solidFill>
                  <a:srgbClr val="FFFFFF"/>
                </a:solidFill>
              </a:rPr>
              <a:t>Kehtiv või kehtetu</a:t>
            </a:r>
          </a:p>
        </p:txBody>
      </p:sp>
    </p:spTree>
    <p:extLst>
      <p:ext uri="{BB962C8B-B14F-4D97-AF65-F5344CB8AC3E}">
        <p14:creationId xmlns:p14="http://schemas.microsoft.com/office/powerpoint/2010/main" val="125693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fade">
                                      <p:cBhvr>
                                        <p:cTn id="7" dur="10"/>
                                        <p:tgtEl>
                                          <p:spTgt spid="98309"/>
                                        </p:tgtEl>
                                      </p:cBhvr>
                                    </p:animEffect>
                                    <p:anim calcmode="lin" valueType="num">
                                      <p:cBhvr>
                                        <p:cTn id="8" dur="10" fill="hold"/>
                                        <p:tgtEl>
                                          <p:spTgt spid="98309"/>
                                        </p:tgtEl>
                                        <p:attrNameLst>
                                          <p:attrName>ppt_x</p:attrName>
                                        </p:attrNameLst>
                                      </p:cBhvr>
                                      <p:tavLst>
                                        <p:tav tm="0">
                                          <p:val>
                                            <p:strVal val="#ppt_x"/>
                                          </p:val>
                                        </p:tav>
                                        <p:tav tm="100000">
                                          <p:val>
                                            <p:strVal val="#ppt_x"/>
                                          </p:val>
                                        </p:tav>
                                      </p:tavLst>
                                    </p:anim>
                                    <p:anim calcmode="lin" valueType="num">
                                      <p:cBhvr>
                                        <p:cTn id="9" dur="10" fill="hold"/>
                                        <p:tgtEl>
                                          <p:spTgt spid="983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830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8311"/>
                                        </p:tgtEl>
                                        <p:attrNameLst>
                                          <p:attrName>style.visibility</p:attrName>
                                        </p:attrNameLst>
                                      </p:cBhvr>
                                      <p:to>
                                        <p:strVal val="visible"/>
                                      </p:to>
                                    </p:set>
                                    <p:animEffect transition="in" filter="wipe(down)">
                                      <p:cBhvr>
                                        <p:cTn id="18" dur="10"/>
                                        <p:tgtEl>
                                          <p:spTgt spid="983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98310"/>
                                        </p:tgtEl>
                                        <p:attrNameLst>
                                          <p:attrName>style.visibility</p:attrName>
                                        </p:attrNameLst>
                                      </p:cBhvr>
                                      <p:to>
                                        <p:strVal val="visible"/>
                                      </p:to>
                                    </p:set>
                                    <p:animEffect transition="in" filter="wheel(1)">
                                      <p:cBhvr>
                                        <p:cTn id="23" dur="1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ealkiri 1">
            <a:extLst>
              <a:ext uri="{FF2B5EF4-FFF2-40B4-BE49-F238E27FC236}">
                <a16:creationId xmlns:a16="http://schemas.microsoft.com/office/drawing/2014/main" id="{2C69722C-3273-4745-9235-EA51528EFD27}"/>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t-EE" sz="4000" dirty="0" err="1">
                <a:solidFill>
                  <a:srgbClr val="FFFFFF"/>
                </a:solidFill>
              </a:rPr>
              <a:t>E-häälte</a:t>
            </a:r>
            <a:r>
              <a:rPr lang="et-EE" sz="4000" dirty="0">
                <a:solidFill>
                  <a:srgbClr val="FFFFFF"/>
                </a:solidFill>
              </a:rPr>
              <a:t> lugemise vaatlemine</a:t>
            </a:r>
            <a:endParaRPr lang="en-US" sz="4000" dirty="0">
              <a:solidFill>
                <a:srgbClr val="FFFFFF"/>
              </a:solidFill>
            </a:endParaRPr>
          </a:p>
        </p:txBody>
      </p:sp>
      <p:sp>
        <p:nvSpPr>
          <p:cNvPr id="5" name="Sisu kohatäide 4">
            <a:extLst>
              <a:ext uri="{FF2B5EF4-FFF2-40B4-BE49-F238E27FC236}">
                <a16:creationId xmlns:a16="http://schemas.microsoft.com/office/drawing/2014/main" id="{D2B56310-61D4-49DC-8852-B86F8D28248E}"/>
              </a:ext>
            </a:extLst>
          </p:cNvPr>
          <p:cNvSpPr>
            <a:spLocks noGrp="1"/>
          </p:cNvSpPr>
          <p:nvPr>
            <p:ph sz="half" idx="2"/>
          </p:nvPr>
        </p:nvSpPr>
        <p:spPr>
          <a:xfrm>
            <a:off x="1424904" y="2494450"/>
            <a:ext cx="9928896" cy="4052999"/>
          </a:xfrm>
        </p:spPr>
        <p:txBody>
          <a:bodyPr vert="horz" lIns="91440" tIns="45720" rIns="91440" bIns="45720" rtlCol="0">
            <a:normAutofit/>
          </a:bodyPr>
          <a:lstStyle/>
          <a:p>
            <a:r>
              <a:rPr lang="et-EE" sz="1600" b="0" i="0" dirty="0">
                <a:solidFill>
                  <a:srgbClr val="292B2C"/>
                </a:solidFill>
                <a:effectLst/>
                <a:latin typeface="Roboto" panose="02000000000000000000" pitchFamily="2" charset="0"/>
              </a:rPr>
              <a:t>Eelnev koolitus </a:t>
            </a:r>
            <a:r>
              <a:rPr lang="fi-FI" sz="1600" b="1" i="0" dirty="0">
                <a:solidFill>
                  <a:srgbClr val="292B2C"/>
                </a:solidFill>
                <a:effectLst/>
                <a:latin typeface="Roboto" panose="02000000000000000000" pitchFamily="2" charset="0"/>
              </a:rPr>
              <a:t>16. ja 17. </a:t>
            </a:r>
            <a:r>
              <a:rPr lang="fi-FI" sz="1600" b="1" i="0" dirty="0" err="1">
                <a:solidFill>
                  <a:srgbClr val="292B2C"/>
                </a:solidFill>
                <a:effectLst/>
                <a:latin typeface="Roboto" panose="02000000000000000000" pitchFamily="2" charset="0"/>
              </a:rPr>
              <a:t>mai</a:t>
            </a:r>
            <a:r>
              <a:rPr lang="fi-FI" sz="1600" b="1" i="0" dirty="0">
                <a:solidFill>
                  <a:srgbClr val="292B2C"/>
                </a:solidFill>
                <a:effectLst/>
                <a:latin typeface="Roboto" panose="02000000000000000000" pitchFamily="2" charset="0"/>
              </a:rPr>
              <a:t> 2024 </a:t>
            </a:r>
            <a:r>
              <a:rPr lang="fi-FI" sz="1600" b="0" i="0" dirty="0" err="1">
                <a:solidFill>
                  <a:srgbClr val="292B2C"/>
                </a:solidFill>
                <a:effectLst/>
                <a:latin typeface="Roboto" panose="02000000000000000000" pitchFamily="2" charset="0"/>
              </a:rPr>
              <a:t>kell</a:t>
            </a:r>
            <a:r>
              <a:rPr lang="fi-FI" sz="1600" b="0" i="0" dirty="0">
                <a:solidFill>
                  <a:srgbClr val="292B2C"/>
                </a:solidFill>
                <a:effectLst/>
                <a:latin typeface="Roboto" panose="02000000000000000000" pitchFamily="2" charset="0"/>
              </a:rPr>
              <a:t> 10.00-15.00 </a:t>
            </a:r>
            <a:r>
              <a:rPr lang="fi-FI" sz="1600" b="0" i="0" dirty="0" err="1">
                <a:solidFill>
                  <a:srgbClr val="292B2C"/>
                </a:solidFill>
                <a:effectLst/>
                <a:latin typeface="Roboto" panose="02000000000000000000" pitchFamily="2" charset="0"/>
              </a:rPr>
              <a:t>riigi</a:t>
            </a:r>
            <a:r>
              <a:rPr lang="fi-FI" sz="1600" b="0" i="0" dirty="0">
                <a:solidFill>
                  <a:srgbClr val="292B2C"/>
                </a:solidFill>
                <a:effectLst/>
                <a:latin typeface="Roboto" panose="02000000000000000000" pitchFamily="2" charset="0"/>
              </a:rPr>
              <a:t> </a:t>
            </a:r>
            <a:r>
              <a:rPr lang="fi-FI" sz="1600" b="0" i="0" dirty="0" err="1">
                <a:solidFill>
                  <a:srgbClr val="292B2C"/>
                </a:solidFill>
                <a:effectLst/>
                <a:latin typeface="Roboto" panose="02000000000000000000" pitchFamily="2" charset="0"/>
              </a:rPr>
              <a:t>valimisteenistuses</a:t>
            </a:r>
            <a:r>
              <a:rPr lang="fi-FI" sz="1600" b="0" i="0" dirty="0">
                <a:solidFill>
                  <a:srgbClr val="292B2C"/>
                </a:solidFill>
                <a:effectLst/>
                <a:latin typeface="Roboto" panose="02000000000000000000" pitchFamily="2" charset="0"/>
              </a:rPr>
              <a:t> ja ka internet</a:t>
            </a:r>
            <a:r>
              <a:rPr lang="et-EE" sz="1600" dirty="0" err="1">
                <a:solidFill>
                  <a:srgbClr val="292B2C"/>
                </a:solidFill>
                <a:latin typeface="Roboto" panose="02000000000000000000" pitchFamily="2" charset="0"/>
              </a:rPr>
              <a:t>is</a:t>
            </a:r>
            <a:endParaRPr lang="et-EE" sz="1600" dirty="0">
              <a:solidFill>
                <a:srgbClr val="292B2C"/>
              </a:solidFill>
              <a:latin typeface="Roboto" panose="02000000000000000000" pitchFamily="2" charset="0"/>
            </a:endParaRPr>
          </a:p>
          <a:p>
            <a:pPr algn="l">
              <a:buFont typeface="Arial" panose="020B0604020202020204" pitchFamily="34" charset="0"/>
              <a:buChar char="•"/>
            </a:pPr>
            <a:r>
              <a:rPr lang="et-EE" sz="1600" b="1" i="0" dirty="0">
                <a:solidFill>
                  <a:srgbClr val="292B2C"/>
                </a:solidFill>
                <a:effectLst/>
                <a:latin typeface="Roboto" panose="02000000000000000000" pitchFamily="2" charset="0"/>
              </a:rPr>
              <a:t>20. mail 2024 kell 10.00 </a:t>
            </a:r>
            <a:r>
              <a:rPr lang="et-EE" sz="1600" b="0" i="0" dirty="0">
                <a:solidFill>
                  <a:srgbClr val="292B2C"/>
                </a:solidFill>
                <a:effectLst/>
                <a:latin typeface="Roboto" panose="02000000000000000000" pitchFamily="2" charset="0"/>
              </a:rPr>
              <a:t>loob riigi valimisteenistus krüpteerimisvõtmete paari, millega tagatakse hääletamise salajasus. </a:t>
            </a:r>
          </a:p>
          <a:p>
            <a:pPr algn="l">
              <a:buFont typeface="Arial" panose="020B0604020202020204" pitchFamily="34" charset="0"/>
              <a:buChar char="•"/>
            </a:pPr>
            <a:r>
              <a:rPr lang="et-EE" sz="1600" b="1" i="0" dirty="0">
                <a:solidFill>
                  <a:srgbClr val="292B2C"/>
                </a:solidFill>
                <a:effectLst/>
                <a:latin typeface="Roboto" panose="02000000000000000000" pitchFamily="2" charset="0"/>
              </a:rPr>
              <a:t>21. mail 2024 kell 10.00 </a:t>
            </a:r>
            <a:r>
              <a:rPr lang="et-EE" sz="1600" b="0" i="0" dirty="0">
                <a:solidFill>
                  <a:srgbClr val="292B2C"/>
                </a:solidFill>
                <a:effectLst/>
                <a:latin typeface="Roboto" panose="02000000000000000000" pitchFamily="2" charset="0"/>
              </a:rPr>
              <a:t>teostab riigi valimisteenistus e-hääletamise süsteemi kontrolli ehk prooviläbimise.</a:t>
            </a:r>
          </a:p>
          <a:p>
            <a:pPr algn="l">
              <a:buFont typeface="Arial" panose="020B0604020202020204" pitchFamily="34" charset="0"/>
              <a:buChar char="•"/>
            </a:pPr>
            <a:r>
              <a:rPr lang="et-EE" sz="1600" b="0" i="0" dirty="0">
                <a:solidFill>
                  <a:srgbClr val="292B2C"/>
                </a:solidFill>
                <a:effectLst/>
                <a:latin typeface="Roboto" panose="02000000000000000000" pitchFamily="2" charset="0"/>
              </a:rPr>
              <a:t>Valimispäeval, </a:t>
            </a:r>
            <a:r>
              <a:rPr lang="et-EE" sz="1600" b="1" i="0" dirty="0">
                <a:solidFill>
                  <a:srgbClr val="292B2C"/>
                </a:solidFill>
                <a:effectLst/>
                <a:latin typeface="Roboto" panose="02000000000000000000" pitchFamily="2" charset="0"/>
              </a:rPr>
              <a:t>9. juunil 2024 kell 15.00 </a:t>
            </a:r>
            <a:r>
              <a:rPr lang="et-EE" sz="1600" b="0" i="0" dirty="0">
                <a:solidFill>
                  <a:srgbClr val="292B2C"/>
                </a:solidFill>
                <a:effectLst/>
                <a:latin typeface="Roboto" panose="02000000000000000000" pitchFamily="2" charset="0"/>
              </a:rPr>
              <a:t>riigi valimisteenistus töötleb ja pärast kell 20:00 loeb kokku elektroonilised hääled.</a:t>
            </a:r>
          </a:p>
          <a:p>
            <a:pPr algn="l">
              <a:buFont typeface="Arial" panose="020B0604020202020204" pitchFamily="34" charset="0"/>
              <a:buChar char="•"/>
            </a:pPr>
            <a:r>
              <a:rPr lang="et-EE" sz="1600" b="0" i="0" dirty="0">
                <a:solidFill>
                  <a:srgbClr val="292B2C"/>
                </a:solidFill>
                <a:effectLst/>
                <a:latin typeface="Roboto" panose="02000000000000000000" pitchFamily="2" charset="0"/>
              </a:rPr>
              <a:t>Valimispäevale järgneval päeval, </a:t>
            </a:r>
            <a:r>
              <a:rPr lang="et-EE" sz="1600" b="1" i="0" dirty="0">
                <a:solidFill>
                  <a:srgbClr val="292B2C"/>
                </a:solidFill>
                <a:effectLst/>
                <a:latin typeface="Roboto" panose="02000000000000000000" pitchFamily="2" charset="0"/>
              </a:rPr>
              <a:t>10. juunil 2024 kell 10.00</a:t>
            </a:r>
            <a:r>
              <a:rPr lang="et-EE" sz="1600" b="0" i="0" dirty="0">
                <a:solidFill>
                  <a:srgbClr val="292B2C"/>
                </a:solidFill>
                <a:effectLst/>
                <a:latin typeface="Roboto" panose="02000000000000000000" pitchFamily="2" charset="0"/>
              </a:rPr>
              <a:t>, viib riigi valimisteenistus läbi elektroonilise hääletamise süsteemi andmete tervikluse kontrolli.</a:t>
            </a:r>
          </a:p>
          <a:p>
            <a:pPr algn="l"/>
            <a:r>
              <a:rPr lang="et-EE" sz="1600" b="0" i="0" dirty="0">
                <a:solidFill>
                  <a:srgbClr val="292B2C"/>
                </a:solidFill>
                <a:effectLst/>
                <a:latin typeface="Roboto" panose="02000000000000000000" pitchFamily="2" charset="0"/>
              </a:rPr>
              <a:t>Koolitusel osalemisest ning vaatlemissoovist palume </a:t>
            </a:r>
            <a:r>
              <a:rPr lang="et-EE" sz="1600" b="1" i="0" dirty="0">
                <a:solidFill>
                  <a:srgbClr val="292B2C"/>
                </a:solidFill>
                <a:effectLst/>
                <a:latin typeface="Roboto" panose="02000000000000000000" pitchFamily="2" charset="0"/>
              </a:rPr>
              <a:t>teada anda </a:t>
            </a:r>
            <a:r>
              <a:rPr lang="et-EE" sz="1600" b="0" i="0" dirty="0">
                <a:solidFill>
                  <a:srgbClr val="292B2C"/>
                </a:solidFill>
                <a:effectLst/>
                <a:latin typeface="Roboto" panose="02000000000000000000" pitchFamily="2" charset="0"/>
              </a:rPr>
              <a:t>hiljemalt </a:t>
            </a:r>
            <a:r>
              <a:rPr lang="et-EE" sz="1600" b="1" i="0" dirty="0">
                <a:solidFill>
                  <a:srgbClr val="292B2C"/>
                </a:solidFill>
                <a:effectLst/>
                <a:latin typeface="Roboto" panose="02000000000000000000" pitchFamily="2" charset="0"/>
              </a:rPr>
              <a:t>2. maiks 2024 </a:t>
            </a:r>
            <a:r>
              <a:rPr lang="et-EE" sz="1600" b="0" i="0" dirty="0">
                <a:solidFill>
                  <a:srgbClr val="292B2C"/>
                </a:solidFill>
                <a:effectLst/>
                <a:latin typeface="Roboto" panose="02000000000000000000" pitchFamily="2" charset="0"/>
              </a:rPr>
              <a:t>aadressil </a:t>
            </a:r>
            <a:r>
              <a:rPr lang="et-EE" sz="1600" b="0" i="0" dirty="0">
                <a:solidFill>
                  <a:srgbClr val="292B2C"/>
                </a:solidFill>
                <a:effectLst/>
                <a:latin typeface="Roboto" panose="02000000000000000000" pitchFamily="2" charset="0"/>
                <a:hlinkClick r:id="rId2"/>
              </a:rPr>
              <a:t>vaatlemine@valimised.ee</a:t>
            </a:r>
            <a:r>
              <a:rPr lang="et-EE" sz="1600" b="0" i="0" dirty="0">
                <a:solidFill>
                  <a:srgbClr val="292B2C"/>
                </a:solidFill>
                <a:effectLst/>
                <a:latin typeface="Roboto" panose="02000000000000000000" pitchFamily="2" charset="0"/>
              </a:rPr>
              <a:t>. </a:t>
            </a:r>
            <a:endParaRPr lang="en-US" sz="2200" dirty="0"/>
          </a:p>
        </p:txBody>
      </p:sp>
    </p:spTree>
    <p:extLst>
      <p:ext uri="{BB962C8B-B14F-4D97-AF65-F5344CB8AC3E}">
        <p14:creationId xmlns:p14="http://schemas.microsoft.com/office/powerpoint/2010/main" val="885263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ealkiri 1">
            <a:extLst>
              <a:ext uri="{FF2B5EF4-FFF2-40B4-BE49-F238E27FC236}">
                <a16:creationId xmlns:a16="http://schemas.microsoft.com/office/drawing/2014/main" id="{3C692C45-6C49-4051-BA61-4DCAE1EDF063}"/>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dirty="0" err="1">
                <a:solidFill>
                  <a:srgbClr val="FFFFFF"/>
                </a:solidFill>
                <a:latin typeface="+mj-lt"/>
                <a:ea typeface="+mj-ea"/>
                <a:cs typeface="+mj-cs"/>
              </a:rPr>
              <a:t>Kaebused</a:t>
            </a:r>
            <a:endParaRPr lang="en-US" sz="6600" kern="1200" dirty="0">
              <a:solidFill>
                <a:srgbClr val="FFFFFF"/>
              </a:solidFill>
              <a:latin typeface="+mj-lt"/>
              <a:ea typeface="+mj-ea"/>
              <a:cs typeface="+mj-cs"/>
            </a:endParaRPr>
          </a:p>
        </p:txBody>
      </p:sp>
      <p:sp>
        <p:nvSpPr>
          <p:cNvPr id="3" name="Teksti kohatäide 2">
            <a:extLst>
              <a:ext uri="{FF2B5EF4-FFF2-40B4-BE49-F238E27FC236}">
                <a16:creationId xmlns:a16="http://schemas.microsoft.com/office/drawing/2014/main" id="{18F7F6C0-F9A7-4344-83DC-3B1BDBCA3DBA}"/>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09190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Vaatlemine üldisemalt</a:t>
            </a:r>
          </a:p>
        </p:txBody>
      </p:sp>
      <p:sp>
        <p:nvSpPr>
          <p:cNvPr id="80899" name="Sisu kohatäide 2">
            <a:extLst>
              <a:ext uri="{FF2B5EF4-FFF2-40B4-BE49-F238E27FC236}">
                <a16:creationId xmlns:a16="http://schemas.microsoft.com/office/drawing/2014/main" id="{A6AA8281-A231-48EF-8AD3-8F2ABC09BA10}"/>
              </a:ext>
            </a:extLst>
          </p:cNvPr>
          <p:cNvSpPr>
            <a:spLocks noGrp="1"/>
          </p:cNvSpPr>
          <p:nvPr>
            <p:ph idx="1"/>
          </p:nvPr>
        </p:nvSpPr>
        <p:spPr>
          <a:xfrm>
            <a:off x="1367624" y="2490436"/>
            <a:ext cx="9708995" cy="3567173"/>
          </a:xfrm>
        </p:spPr>
        <p:txBody>
          <a:bodyPr anchor="ctr">
            <a:normAutofit/>
          </a:bodyPr>
          <a:lstStyle/>
          <a:p>
            <a:r>
              <a:rPr lang="et-EE" sz="1600" b="0" i="0" dirty="0">
                <a:solidFill>
                  <a:srgbClr val="202020"/>
                </a:solidFill>
                <a:effectLst/>
                <a:latin typeface="Arial" panose="020B0604020202020204" pitchFamily="34" charset="0"/>
              </a:rPr>
              <a:t>Kampaania ja selle rahastamine (Kampaania koolides – vt juhiseid </a:t>
            </a:r>
            <a:r>
              <a:rPr lang="et-EE" sz="1600" b="0" i="0" dirty="0">
                <a:solidFill>
                  <a:srgbClr val="202020"/>
                </a:solidFill>
                <a:effectLst/>
                <a:latin typeface="Arial" panose="020B0604020202020204" pitchFamily="34" charset="0"/>
                <a:hlinkClick r:id="rId2"/>
              </a:rPr>
              <a:t>https://www.hm.ee/valimised-ja-kool</a:t>
            </a:r>
            <a:r>
              <a:rPr lang="et-EE" sz="1600" b="0" i="0" dirty="0">
                <a:solidFill>
                  <a:srgbClr val="202020"/>
                </a:solidFill>
                <a:effectLst/>
                <a:latin typeface="Arial" panose="020B0604020202020204" pitchFamily="34" charset="0"/>
              </a:rPr>
              <a:t> ja kokkuvõtet projekti kohta „Noored valimisvalvurid“ </a:t>
            </a:r>
            <a:r>
              <a:rPr lang="et-EE" sz="1600" b="0" i="0" dirty="0">
                <a:solidFill>
                  <a:srgbClr val="202020"/>
                </a:solidFill>
                <a:effectLst/>
                <a:latin typeface="Arial" panose="020B0604020202020204" pitchFamily="34" charset="0"/>
                <a:hlinkClick r:id="rId3"/>
              </a:rPr>
              <a:t>https://www.oiguskantsler.ee/sites/default/files/Noored%20valimisvalvurid%20kokkuv%C3%B5te.pdf</a:t>
            </a:r>
            <a:r>
              <a:rPr lang="et-EE" sz="1600" b="0" i="0" dirty="0">
                <a:solidFill>
                  <a:srgbClr val="202020"/>
                </a:solidFill>
                <a:effectLst/>
                <a:latin typeface="Arial" panose="020B0604020202020204" pitchFamily="34" charset="0"/>
              </a:rPr>
              <a:t>)  </a:t>
            </a:r>
          </a:p>
          <a:p>
            <a:r>
              <a:rPr lang="et-EE" sz="1600" dirty="0">
                <a:solidFill>
                  <a:srgbClr val="202020"/>
                </a:solidFill>
                <a:latin typeface="Arial" panose="020B0604020202020204" pitchFamily="34" charset="0"/>
              </a:rPr>
              <a:t>Meedia kajastus (sh varjatud rahastusega kampaania)</a:t>
            </a:r>
          </a:p>
          <a:p>
            <a:r>
              <a:rPr lang="et-EE" sz="1600" b="0" i="0" dirty="0">
                <a:solidFill>
                  <a:srgbClr val="202020"/>
                </a:solidFill>
                <a:effectLst/>
                <a:latin typeface="Arial" panose="020B0604020202020204" pitchFamily="34" charset="0"/>
              </a:rPr>
              <a:t>Karistatavad tegevused (kui rikkumine, siis teatada politse</a:t>
            </a:r>
            <a:r>
              <a:rPr lang="et-EE" sz="1600" dirty="0">
                <a:solidFill>
                  <a:srgbClr val="202020"/>
                </a:solidFill>
                <a:latin typeface="Arial" panose="020B0604020202020204" pitchFamily="34" charset="0"/>
              </a:rPr>
              <a:t>ile 112)</a:t>
            </a:r>
            <a:r>
              <a:rPr lang="et-EE" sz="1600" b="0" i="0" dirty="0">
                <a:solidFill>
                  <a:srgbClr val="202020"/>
                </a:solidFill>
                <a:effectLst/>
                <a:latin typeface="Arial" panose="020B0604020202020204" pitchFamily="34" charset="0"/>
              </a:rPr>
              <a:t>:</a:t>
            </a:r>
          </a:p>
          <a:p>
            <a:pPr lvl="1"/>
            <a:r>
              <a:rPr lang="et-EE" sz="1200" b="0" i="0" dirty="0">
                <a:solidFill>
                  <a:srgbClr val="202020"/>
                </a:solidFill>
                <a:effectLst/>
                <a:latin typeface="Arial" panose="020B0604020202020204" pitchFamily="34" charset="0"/>
              </a:rPr>
              <a:t>V</a:t>
            </a:r>
            <a:r>
              <a:rPr lang="fi-FI" sz="1200" b="0" i="0" dirty="0" err="1">
                <a:solidFill>
                  <a:srgbClr val="202020"/>
                </a:solidFill>
                <a:effectLst/>
                <a:latin typeface="Arial" panose="020B0604020202020204" pitchFamily="34" charset="0"/>
              </a:rPr>
              <a:t>alimis</a:t>
            </a:r>
            <a:r>
              <a:rPr lang="et-EE" sz="1200" b="0" i="0" dirty="0">
                <a:solidFill>
                  <a:srgbClr val="202020"/>
                </a:solidFill>
                <a:effectLst/>
                <a:latin typeface="Arial" panose="020B0604020202020204" pitchFamily="34" charset="0"/>
              </a:rPr>
              <a:t>t</a:t>
            </a:r>
            <a:r>
              <a:rPr lang="fi-FI" sz="1200" b="0" i="0" dirty="0">
                <a:solidFill>
                  <a:srgbClr val="202020"/>
                </a:solidFill>
                <a:effectLst/>
                <a:latin typeface="Arial" panose="020B0604020202020204" pitchFamily="34" charset="0"/>
              </a:rPr>
              <a:t>e </a:t>
            </a:r>
            <a:r>
              <a:rPr lang="fi-FI" sz="1200" b="0" i="0" dirty="0" err="1">
                <a:solidFill>
                  <a:srgbClr val="202020"/>
                </a:solidFill>
                <a:effectLst/>
                <a:latin typeface="Arial" panose="020B0604020202020204" pitchFamily="34" charset="0"/>
              </a:rPr>
              <a:t>või</a:t>
            </a:r>
            <a:r>
              <a:rPr lang="fi-FI" sz="1200" b="0" i="0" dirty="0">
                <a:solidFill>
                  <a:srgbClr val="202020"/>
                </a:solidFill>
                <a:effectLst/>
                <a:latin typeface="Arial" panose="020B0604020202020204" pitchFamily="34" charset="0"/>
              </a:rPr>
              <a:t> </a:t>
            </a:r>
            <a:r>
              <a:rPr lang="fi-FI" sz="1200" b="0" i="0" dirty="0" err="1">
                <a:solidFill>
                  <a:srgbClr val="202020"/>
                </a:solidFill>
                <a:effectLst/>
                <a:latin typeface="Arial" panose="020B0604020202020204" pitchFamily="34" charset="0"/>
              </a:rPr>
              <a:t>selle</a:t>
            </a:r>
            <a:r>
              <a:rPr lang="fi-FI" sz="1200" b="0" i="0" dirty="0">
                <a:solidFill>
                  <a:srgbClr val="202020"/>
                </a:solidFill>
                <a:effectLst/>
                <a:latin typeface="Arial" panose="020B0604020202020204" pitchFamily="34" charset="0"/>
              </a:rPr>
              <a:t> </a:t>
            </a:r>
            <a:r>
              <a:rPr lang="fi-FI" sz="1200" b="0" i="0" dirty="0" err="1">
                <a:solidFill>
                  <a:srgbClr val="202020"/>
                </a:solidFill>
                <a:effectLst/>
                <a:latin typeface="Arial" panose="020B0604020202020204" pitchFamily="34" charset="0"/>
              </a:rPr>
              <a:t>tulemuste</a:t>
            </a:r>
            <a:r>
              <a:rPr lang="fi-FI" sz="1200" b="0" i="0" dirty="0">
                <a:solidFill>
                  <a:srgbClr val="202020"/>
                </a:solidFill>
                <a:effectLst/>
                <a:latin typeface="Arial" panose="020B0604020202020204" pitchFamily="34" charset="0"/>
              </a:rPr>
              <a:t> </a:t>
            </a:r>
            <a:r>
              <a:rPr lang="fi-FI" sz="1200" b="0" i="0" dirty="0" err="1">
                <a:solidFill>
                  <a:srgbClr val="202020"/>
                </a:solidFill>
                <a:effectLst/>
                <a:latin typeface="Arial" panose="020B0604020202020204" pitchFamily="34" charset="0"/>
              </a:rPr>
              <a:t>kindlakstegemise</a:t>
            </a:r>
            <a:r>
              <a:rPr lang="fi-FI" sz="1200" b="0" i="0" dirty="0">
                <a:solidFill>
                  <a:srgbClr val="202020"/>
                </a:solidFill>
                <a:effectLst/>
                <a:latin typeface="Arial" panose="020B0604020202020204" pitchFamily="34" charset="0"/>
              </a:rPr>
              <a:t> </a:t>
            </a:r>
            <a:r>
              <a:rPr lang="fi-FI" sz="1200" b="0" i="0" dirty="0" err="1">
                <a:solidFill>
                  <a:srgbClr val="202020"/>
                </a:solidFill>
                <a:effectLst/>
                <a:latin typeface="Arial" panose="020B0604020202020204" pitchFamily="34" charset="0"/>
              </a:rPr>
              <a:t>või</a:t>
            </a:r>
            <a:r>
              <a:rPr lang="fi-FI" sz="1200" b="0" i="0" dirty="0">
                <a:solidFill>
                  <a:srgbClr val="202020"/>
                </a:solidFill>
                <a:effectLst/>
                <a:latin typeface="Arial" panose="020B0604020202020204" pitchFamily="34" charset="0"/>
              </a:rPr>
              <a:t> </a:t>
            </a:r>
            <a:r>
              <a:rPr lang="fi-FI" sz="1200" b="0" i="0" dirty="0" err="1">
                <a:solidFill>
                  <a:srgbClr val="202020"/>
                </a:solidFill>
                <a:effectLst/>
                <a:latin typeface="Arial" panose="020B0604020202020204" pitchFamily="34" charset="0"/>
              </a:rPr>
              <a:t>väljakuulutamise</a:t>
            </a:r>
            <a:r>
              <a:rPr lang="fi-FI" sz="1200" b="0" i="0" dirty="0">
                <a:solidFill>
                  <a:srgbClr val="202020"/>
                </a:solidFill>
                <a:effectLst/>
                <a:latin typeface="Arial" panose="020B0604020202020204" pitchFamily="34" charset="0"/>
              </a:rPr>
              <a:t> </a:t>
            </a:r>
            <a:r>
              <a:rPr lang="fi-FI" sz="1200" b="0" i="0" dirty="0" err="1">
                <a:solidFill>
                  <a:srgbClr val="202020"/>
                </a:solidFill>
                <a:effectLst/>
                <a:latin typeface="Arial" panose="020B0604020202020204" pitchFamily="34" charset="0"/>
              </a:rPr>
              <a:t>takistami</a:t>
            </a:r>
            <a:r>
              <a:rPr lang="et-EE" sz="1200" b="0" i="0" dirty="0" err="1">
                <a:solidFill>
                  <a:srgbClr val="202020"/>
                </a:solidFill>
                <a:effectLst/>
                <a:latin typeface="Arial" panose="020B0604020202020204" pitchFamily="34" charset="0"/>
              </a:rPr>
              <a:t>ne</a:t>
            </a:r>
            <a:r>
              <a:rPr lang="et-EE" sz="1200" b="0" i="0" dirty="0">
                <a:solidFill>
                  <a:srgbClr val="202020"/>
                </a:solidFill>
                <a:effectLst/>
                <a:latin typeface="Arial" panose="020B0604020202020204" pitchFamily="34" charset="0"/>
              </a:rPr>
              <a:t>, </a:t>
            </a:r>
          </a:p>
          <a:p>
            <a:pPr lvl="1"/>
            <a:r>
              <a:rPr lang="en-GB" sz="1200" b="0" i="0" dirty="0" err="1">
                <a:solidFill>
                  <a:srgbClr val="202020"/>
                </a:solidFill>
                <a:effectLst/>
                <a:latin typeface="Arial" panose="020B0604020202020204" pitchFamily="34" charset="0"/>
              </a:rPr>
              <a:t>Inimese</a:t>
            </a:r>
            <a:r>
              <a:rPr lang="en-GB" sz="1200" dirty="0">
                <a:solidFill>
                  <a:srgbClr val="202020"/>
                </a:solidFill>
                <a:latin typeface="Arial" panose="020B0604020202020204" pitchFamily="34" charset="0"/>
              </a:rPr>
              <a:t> vali</a:t>
            </a:r>
            <a:r>
              <a:rPr lang="et-EE" sz="1200" dirty="0" err="1">
                <a:solidFill>
                  <a:srgbClr val="202020"/>
                </a:solidFill>
                <a:latin typeface="Arial" panose="020B0604020202020204" pitchFamily="34" charset="0"/>
              </a:rPr>
              <a:t>mise</a:t>
            </a:r>
            <a:r>
              <a:rPr lang="en-GB" sz="1200" dirty="0">
                <a:solidFill>
                  <a:srgbClr val="202020"/>
                </a:solidFill>
                <a:latin typeface="Arial" panose="020B0604020202020204" pitchFamily="34" charset="0"/>
              </a:rPr>
              <a:t> </a:t>
            </a:r>
            <a:r>
              <a:rPr lang="en-GB" sz="1200" dirty="0" err="1">
                <a:solidFill>
                  <a:srgbClr val="202020"/>
                </a:solidFill>
                <a:latin typeface="Arial" panose="020B0604020202020204" pitchFamily="34" charset="0"/>
              </a:rPr>
              <a:t>takistami</a:t>
            </a:r>
            <a:r>
              <a:rPr lang="et-EE" sz="1200" dirty="0" err="1">
                <a:solidFill>
                  <a:srgbClr val="202020"/>
                </a:solidFill>
                <a:latin typeface="Arial" panose="020B0604020202020204" pitchFamily="34" charset="0"/>
              </a:rPr>
              <a:t>ne</a:t>
            </a:r>
            <a:r>
              <a:rPr lang="en-GB" sz="1200" dirty="0">
                <a:solidFill>
                  <a:srgbClr val="202020"/>
                </a:solidFill>
                <a:latin typeface="Arial" panose="020B0604020202020204" pitchFamily="34" charset="0"/>
              </a:rPr>
              <a:t> </a:t>
            </a:r>
            <a:r>
              <a:rPr lang="en-GB" sz="1200" dirty="0" err="1">
                <a:solidFill>
                  <a:srgbClr val="202020"/>
                </a:solidFill>
                <a:latin typeface="Arial" panose="020B0604020202020204" pitchFamily="34" charset="0"/>
              </a:rPr>
              <a:t>või</a:t>
            </a:r>
            <a:r>
              <a:rPr lang="en-GB" sz="1200" dirty="0">
                <a:solidFill>
                  <a:srgbClr val="202020"/>
                </a:solidFill>
                <a:latin typeface="Arial" panose="020B0604020202020204" pitchFamily="34" charset="0"/>
              </a:rPr>
              <a:t> </a:t>
            </a:r>
            <a:r>
              <a:rPr lang="et-EE" sz="1200" dirty="0">
                <a:solidFill>
                  <a:srgbClr val="202020"/>
                </a:solidFill>
                <a:latin typeface="Arial" panose="020B0604020202020204" pitchFamily="34" charset="0"/>
              </a:rPr>
              <a:t>takistamine </a:t>
            </a:r>
            <a:r>
              <a:rPr lang="en-GB" sz="1200" b="0" i="0" dirty="0">
                <a:solidFill>
                  <a:srgbClr val="202020"/>
                </a:solidFill>
                <a:effectLst/>
                <a:latin typeface="Arial" panose="020B0604020202020204" pitchFamily="34" charset="0"/>
              </a:rPr>
              <a:t>olla </a:t>
            </a:r>
            <a:r>
              <a:rPr lang="en-GB" sz="1200" b="0" i="0" dirty="0" err="1">
                <a:solidFill>
                  <a:srgbClr val="202020"/>
                </a:solidFill>
                <a:effectLst/>
                <a:latin typeface="Arial" panose="020B0604020202020204" pitchFamily="34" charset="0"/>
              </a:rPr>
              <a:t>valitud</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valimisel</a:t>
            </a:r>
            <a:r>
              <a:rPr lang="et-EE" sz="1200" b="0" i="0" dirty="0">
                <a:solidFill>
                  <a:srgbClr val="202020"/>
                </a:solidFill>
                <a:effectLst/>
                <a:latin typeface="Arial" panose="020B0604020202020204" pitchFamily="34" charset="0"/>
              </a:rPr>
              <a:t>,</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samuti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vara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või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muu</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soodustuse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lubamise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või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andmise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eest</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eesmärgiga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mõjutada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teda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mitte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teostama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oma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valimisõigust</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või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teostama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seda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teatud</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valiku</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kasuks</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samuti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samal</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eesmärgil</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inimese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mõjutamise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eest</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kasutades</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ametiseisundit</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vägivalda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pettust</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või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sõltuvust</a:t>
            </a:r>
            <a:endParaRPr lang="et-EE" sz="1200" b="0" i="0" dirty="0">
              <a:solidFill>
                <a:srgbClr val="202020"/>
              </a:solidFill>
              <a:effectLst/>
              <a:latin typeface="Arial" panose="020B0604020202020204" pitchFamily="34" charset="0"/>
            </a:endParaRPr>
          </a:p>
          <a:p>
            <a:pPr lvl="1"/>
            <a:r>
              <a:rPr lang="en-GB" sz="1200" b="0" i="0" dirty="0" err="1">
                <a:solidFill>
                  <a:srgbClr val="202020"/>
                </a:solidFill>
                <a:effectLst/>
                <a:latin typeface="Arial" panose="020B0604020202020204" pitchFamily="34" charset="0"/>
              </a:rPr>
              <a:t>Valimis</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või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hääletamisdokumendi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rikkum</a:t>
            </a:r>
            <a:r>
              <a:rPr lang="et-EE" sz="1200" b="0" i="0" dirty="0">
                <a:solidFill>
                  <a:srgbClr val="202020"/>
                </a:solidFill>
                <a:effectLst/>
                <a:latin typeface="Arial" panose="020B0604020202020204" pitchFamily="34" charset="0"/>
              </a:rPr>
              <a:t>in</a:t>
            </a:r>
            <a:r>
              <a:rPr lang="en-GB" sz="1200" b="0" i="0" dirty="0">
                <a:solidFill>
                  <a:srgbClr val="202020"/>
                </a:solidFill>
                <a:effectLst/>
                <a:latin typeface="Arial" panose="020B0604020202020204" pitchFamily="34" charset="0"/>
              </a:rPr>
              <a:t>e, </a:t>
            </a:r>
            <a:r>
              <a:rPr lang="en-GB" sz="1200" b="0" i="0" dirty="0" err="1">
                <a:solidFill>
                  <a:srgbClr val="202020"/>
                </a:solidFill>
                <a:effectLst/>
                <a:latin typeface="Arial" panose="020B0604020202020204" pitchFamily="34" charset="0"/>
              </a:rPr>
              <a:t>hävitami</a:t>
            </a:r>
            <a:r>
              <a:rPr lang="et-EE" sz="1200" b="0" i="0" dirty="0">
                <a:solidFill>
                  <a:srgbClr val="202020"/>
                </a:solidFill>
                <a:effectLst/>
                <a:latin typeface="Arial" panose="020B0604020202020204" pitchFamily="34" charset="0"/>
              </a:rPr>
              <a:t>n</a:t>
            </a:r>
            <a:r>
              <a:rPr lang="en-GB" sz="1200" b="0" i="0" dirty="0">
                <a:solidFill>
                  <a:srgbClr val="202020"/>
                </a:solidFill>
                <a:effectLst/>
                <a:latin typeface="Arial" panose="020B0604020202020204" pitchFamily="34" charset="0"/>
              </a:rPr>
              <a:t>e, </a:t>
            </a:r>
            <a:r>
              <a:rPr lang="en-GB" sz="1200" b="0" i="0" dirty="0" err="1">
                <a:solidFill>
                  <a:srgbClr val="202020"/>
                </a:solidFill>
                <a:effectLst/>
                <a:latin typeface="Arial" panose="020B0604020202020204" pitchFamily="34" charset="0"/>
              </a:rPr>
              <a:t>kõrvaldami</a:t>
            </a:r>
            <a:r>
              <a:rPr lang="et-EE" sz="1200" b="0" i="0" dirty="0">
                <a:solidFill>
                  <a:srgbClr val="202020"/>
                </a:solidFill>
                <a:effectLst/>
                <a:latin typeface="Arial" panose="020B0604020202020204" pitchFamily="34" charset="0"/>
              </a:rPr>
              <a:t>n</a:t>
            </a:r>
            <a:r>
              <a:rPr lang="en-GB" sz="1200" b="0" i="0" dirty="0">
                <a:solidFill>
                  <a:srgbClr val="202020"/>
                </a:solidFill>
                <a:effectLst/>
                <a:latin typeface="Arial" panose="020B0604020202020204" pitchFamily="34" charset="0"/>
              </a:rPr>
              <a:t>e, </a:t>
            </a:r>
            <a:r>
              <a:rPr lang="en-GB" sz="1200" b="0" i="0" dirty="0" err="1">
                <a:solidFill>
                  <a:srgbClr val="202020"/>
                </a:solidFill>
                <a:effectLst/>
                <a:latin typeface="Arial" panose="020B0604020202020204" pitchFamily="34" charset="0"/>
              </a:rPr>
              <a:t>võltsimi</a:t>
            </a:r>
            <a:r>
              <a:rPr lang="et-EE" sz="1200" b="0" i="0" dirty="0">
                <a:solidFill>
                  <a:srgbClr val="202020"/>
                </a:solidFill>
                <a:effectLst/>
                <a:latin typeface="Arial" panose="020B0604020202020204" pitchFamily="34" charset="0"/>
              </a:rPr>
              <a:t>n</a:t>
            </a:r>
            <a:r>
              <a:rPr lang="en-GB" sz="1200" b="0" i="0" dirty="0">
                <a:solidFill>
                  <a:srgbClr val="202020"/>
                </a:solidFill>
                <a:effectLst/>
                <a:latin typeface="Arial" panose="020B0604020202020204" pitchFamily="34" charset="0"/>
              </a:rPr>
              <a:t>e </a:t>
            </a:r>
            <a:r>
              <a:rPr lang="en-GB" sz="1200" b="0" i="0" dirty="0" err="1">
                <a:solidFill>
                  <a:srgbClr val="202020"/>
                </a:solidFill>
                <a:effectLst/>
                <a:latin typeface="Arial" panose="020B0604020202020204" pitchFamily="34" charset="0"/>
              </a:rPr>
              <a:t>või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häälte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ebaõige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lugemi</a:t>
            </a:r>
            <a:r>
              <a:rPr lang="et-EE" sz="1200" b="0" i="0" dirty="0" err="1">
                <a:solidFill>
                  <a:srgbClr val="202020"/>
                </a:solidFill>
                <a:effectLst/>
                <a:latin typeface="Arial" panose="020B0604020202020204" pitchFamily="34" charset="0"/>
              </a:rPr>
              <a:t>ne</a:t>
            </a:r>
            <a:endParaRPr lang="et-EE" sz="1200" b="0" i="0" dirty="0">
              <a:solidFill>
                <a:srgbClr val="202020"/>
              </a:solidFill>
              <a:effectLst/>
              <a:latin typeface="Arial" panose="020B0604020202020204" pitchFamily="34" charset="0"/>
            </a:endParaRPr>
          </a:p>
          <a:p>
            <a:pPr lvl="1"/>
            <a:r>
              <a:rPr lang="en-GB" sz="1200" b="0" i="0" dirty="0" err="1">
                <a:solidFill>
                  <a:srgbClr val="202020"/>
                </a:solidFill>
                <a:effectLst/>
                <a:latin typeface="Arial" panose="020B0604020202020204" pitchFamily="34" charset="0"/>
              </a:rPr>
              <a:t>Mitmekord</a:t>
            </a:r>
            <a:r>
              <a:rPr lang="et-EE" sz="1200" b="0" i="0" dirty="0">
                <a:solidFill>
                  <a:srgbClr val="202020"/>
                </a:solidFill>
                <a:effectLst/>
                <a:latin typeface="Arial" panose="020B0604020202020204" pitchFamily="34" charset="0"/>
              </a:rPr>
              <a:t>n</a:t>
            </a:r>
            <a:r>
              <a:rPr lang="en-GB" sz="1200" b="0" i="0" dirty="0">
                <a:solidFill>
                  <a:srgbClr val="202020"/>
                </a:solidFill>
                <a:effectLst/>
                <a:latin typeface="Arial" panose="020B0604020202020204" pitchFamily="34" charset="0"/>
              </a:rPr>
              <a:t>e </a:t>
            </a:r>
            <a:r>
              <a:rPr lang="en-GB" sz="1200" b="0" i="0" dirty="0" err="1">
                <a:solidFill>
                  <a:srgbClr val="202020"/>
                </a:solidFill>
                <a:effectLst/>
                <a:latin typeface="Arial" panose="020B0604020202020204" pitchFamily="34" charset="0"/>
              </a:rPr>
              <a:t>hääletami</a:t>
            </a:r>
            <a:r>
              <a:rPr lang="et-EE" sz="1200" b="0" i="0" dirty="0" err="1">
                <a:solidFill>
                  <a:srgbClr val="202020"/>
                </a:solidFill>
                <a:effectLst/>
                <a:latin typeface="Arial" panose="020B0604020202020204" pitchFamily="34" charset="0"/>
              </a:rPr>
              <a:t>ne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välja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arvatud</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enda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elektrooniliselt</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antud</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hääle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muutmine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või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valimisel</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osalemi</a:t>
            </a:r>
            <a:r>
              <a:rPr lang="et-EE" sz="1200" b="0" i="0" dirty="0" err="1">
                <a:solidFill>
                  <a:srgbClr val="202020"/>
                </a:solidFill>
                <a:effectLst/>
                <a:latin typeface="Arial" panose="020B0604020202020204" pitchFamily="34" charset="0"/>
              </a:rPr>
              <a:t>ne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ilma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hääleõiguseta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või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teise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isiku</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nimel</a:t>
            </a:r>
            <a:endParaRPr lang="et-EE" sz="1200" b="0" i="0" dirty="0">
              <a:solidFill>
                <a:srgbClr val="202020"/>
              </a:solidFill>
              <a:effectLst/>
              <a:latin typeface="Arial" panose="020B0604020202020204" pitchFamily="34" charset="0"/>
            </a:endParaRPr>
          </a:p>
          <a:p>
            <a:pPr lvl="1"/>
            <a:r>
              <a:rPr lang="en-GB" sz="1200" b="0" i="0" dirty="0" err="1">
                <a:solidFill>
                  <a:srgbClr val="202020"/>
                </a:solidFill>
                <a:effectLst/>
                <a:latin typeface="Arial" panose="020B0604020202020204" pitchFamily="34" charset="0"/>
              </a:rPr>
              <a:t>Valimisel</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teise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inimese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tehtud</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valikuga</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ebaseaduslik</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tutvumi</a:t>
            </a:r>
            <a:r>
              <a:rPr lang="et-EE" sz="1200" b="0" i="0" dirty="0" err="1">
                <a:solidFill>
                  <a:srgbClr val="202020"/>
                </a:solidFill>
                <a:effectLst/>
                <a:latin typeface="Arial" panose="020B0604020202020204" pitchFamily="34" charset="0"/>
              </a:rPr>
              <a:t>ne</a:t>
            </a:r>
            <a:endParaRPr lang="et-EE" sz="1200" b="0" i="0" dirty="0">
              <a:solidFill>
                <a:srgbClr val="202020"/>
              </a:solidFill>
              <a:effectLst/>
              <a:latin typeface="Arial" panose="020B0604020202020204" pitchFamily="34" charset="0"/>
            </a:endParaRPr>
          </a:p>
          <a:p>
            <a:pPr lvl="1"/>
            <a:r>
              <a:rPr lang="en-GB" sz="1200" b="0" i="0" dirty="0" err="1">
                <a:solidFill>
                  <a:srgbClr val="202020"/>
                </a:solidFill>
                <a:effectLst/>
                <a:latin typeface="Arial" panose="020B0604020202020204" pitchFamily="34" charset="0"/>
              </a:rPr>
              <a:t>Valimi</a:t>
            </a:r>
            <a:r>
              <a:rPr lang="et-EE" sz="1200" b="0" i="0" dirty="0" err="1">
                <a:solidFill>
                  <a:srgbClr val="202020"/>
                </a:solidFill>
                <a:effectLst/>
                <a:latin typeface="Arial" panose="020B0604020202020204" pitchFamily="34" charset="0"/>
              </a:rPr>
              <a:t>ste</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seadusliku</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agitatsiooni</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takistami</a:t>
            </a:r>
            <a:r>
              <a:rPr lang="et-EE" sz="1200" b="0" i="0" dirty="0" err="1">
                <a:solidFill>
                  <a:srgbClr val="202020"/>
                </a:solidFill>
                <a:effectLst/>
                <a:latin typeface="Arial" panose="020B0604020202020204" pitchFamily="34" charset="0"/>
              </a:rPr>
              <a:t>ne</a:t>
            </a:r>
            <a:endParaRPr lang="et-EE" sz="1200" b="0" i="0" dirty="0">
              <a:solidFill>
                <a:srgbClr val="202020"/>
              </a:solidFill>
              <a:effectLst/>
              <a:latin typeface="Arial" panose="020B0604020202020204" pitchFamily="34" charset="0"/>
            </a:endParaRPr>
          </a:p>
          <a:p>
            <a:pPr lvl="1"/>
            <a:r>
              <a:rPr lang="en-GB" sz="1200" b="0" i="0" dirty="0" err="1">
                <a:solidFill>
                  <a:srgbClr val="202020"/>
                </a:solidFill>
                <a:effectLst/>
                <a:latin typeface="Arial" panose="020B0604020202020204" pitchFamily="34" charset="0"/>
              </a:rPr>
              <a:t>Ebaseadusliku</a:t>
            </a:r>
            <a:r>
              <a:rPr lang="en-GB" sz="1200" b="0" i="0" dirty="0">
                <a:solidFill>
                  <a:srgbClr val="202020"/>
                </a:solidFill>
                <a:effectLst/>
                <a:latin typeface="Arial" panose="020B0604020202020204" pitchFamily="34" charset="0"/>
              </a:rPr>
              <a:t> </a:t>
            </a:r>
            <a:r>
              <a:rPr lang="en-GB" sz="1200" b="0" i="0" dirty="0" err="1">
                <a:solidFill>
                  <a:srgbClr val="202020"/>
                </a:solidFill>
                <a:effectLst/>
                <a:latin typeface="Arial" panose="020B0604020202020204" pitchFamily="34" charset="0"/>
              </a:rPr>
              <a:t>agitatsioon</a:t>
            </a:r>
            <a:endParaRPr lang="et-EE" sz="1200" b="0" i="0" dirty="0">
              <a:solidFill>
                <a:srgbClr val="202020"/>
              </a:solidFill>
              <a:effectLst/>
              <a:latin typeface="Arial" panose="020B0604020202020204" pitchFamily="34" charset="0"/>
            </a:endParaRPr>
          </a:p>
        </p:txBody>
      </p:sp>
    </p:spTree>
    <p:extLst>
      <p:ext uri="{BB962C8B-B14F-4D97-AF65-F5344CB8AC3E}">
        <p14:creationId xmlns:p14="http://schemas.microsoft.com/office/powerpoint/2010/main" val="3537285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0357"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358"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359" name="Rectangle 78">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0354" name="Pealkiri 1">
            <a:extLst>
              <a:ext uri="{FF2B5EF4-FFF2-40B4-BE49-F238E27FC236}">
                <a16:creationId xmlns:a16="http://schemas.microsoft.com/office/drawing/2014/main" id="{C0F943D0-056E-48A0-8653-FDE15625AA9F}"/>
              </a:ext>
            </a:extLst>
          </p:cNvPr>
          <p:cNvSpPr>
            <a:spLocks noGrp="1"/>
          </p:cNvSpPr>
          <p:nvPr>
            <p:ph type="title"/>
          </p:nvPr>
        </p:nvSpPr>
        <p:spPr>
          <a:xfrm>
            <a:off x="1353666" y="759805"/>
            <a:ext cx="10000133" cy="1325563"/>
          </a:xfrm>
        </p:spPr>
        <p:txBody>
          <a:bodyPr>
            <a:normAutofit/>
          </a:bodyPr>
          <a:lstStyle/>
          <a:p>
            <a:pPr eaLnBrk="1" hangingPunct="1"/>
            <a:r>
              <a:rPr lang="et-EE" altLang="et-EE" sz="4000">
                <a:solidFill>
                  <a:srgbClr val="FFFFFF"/>
                </a:solidFill>
              </a:rPr>
              <a:t>Kaebused</a:t>
            </a:r>
          </a:p>
        </p:txBody>
      </p:sp>
      <p:graphicFrame>
        <p:nvGraphicFramePr>
          <p:cNvPr id="100356" name="Sisu kohatäide 2">
            <a:extLst>
              <a:ext uri="{FF2B5EF4-FFF2-40B4-BE49-F238E27FC236}">
                <a16:creationId xmlns:a16="http://schemas.microsoft.com/office/drawing/2014/main" id="{267C9D2A-A0B5-96F3-CCDF-F2DF79515F53}"/>
              </a:ext>
            </a:extLst>
          </p:cNvPr>
          <p:cNvGraphicFramePr>
            <a:graphicFrameLocks noGrp="1"/>
          </p:cNvGraphicFramePr>
          <p:nvPr>
            <p:ph idx="1"/>
            <p:extLst>
              <p:ext uri="{D42A27DB-BD31-4B8C-83A1-F6EECF244321}">
                <p14:modId xmlns:p14="http://schemas.microsoft.com/office/powerpoint/2010/main" val="3201391418"/>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96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t-EE"/>
          </a:p>
        </p:txBody>
      </p:sp>
      <p:sp>
        <p:nvSpPr>
          <p:cNvPr id="14" name="Rectangle 1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t-EE"/>
          </a:p>
        </p:txBody>
      </p:sp>
      <p:cxnSp>
        <p:nvCxnSpPr>
          <p:cNvPr id="16" name="Straight Connector 1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819303C9-3BE0-DEBB-491C-4FC9D41501C9}"/>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dirty="0" err="1"/>
              <a:t>Kaebus</a:t>
            </a:r>
            <a:r>
              <a:rPr lang="en-US" dirty="0"/>
              <a:t> </a:t>
            </a:r>
            <a:r>
              <a:rPr lang="en-US" dirty="0" err="1"/>
              <a:t>vaatlejalt</a:t>
            </a:r>
            <a:endParaRPr lang="en-US" dirty="0"/>
          </a:p>
        </p:txBody>
      </p:sp>
      <p:pic>
        <p:nvPicPr>
          <p:cNvPr id="7" name="Sisu kohatäide 6">
            <a:extLst>
              <a:ext uri="{FF2B5EF4-FFF2-40B4-BE49-F238E27FC236}">
                <a16:creationId xmlns:a16="http://schemas.microsoft.com/office/drawing/2014/main" id="{6DF7BE1F-8848-C49C-0246-1C59EA74F72E}"/>
              </a:ext>
            </a:extLst>
          </p:cNvPr>
          <p:cNvPicPr>
            <a:picLocks noGrp="1" noChangeAspect="1"/>
          </p:cNvPicPr>
          <p:nvPr>
            <p:ph sz="half" idx="2"/>
          </p:nvPr>
        </p:nvPicPr>
        <p:blipFill>
          <a:blip r:embed="rId2"/>
          <a:stretch>
            <a:fillRect/>
          </a:stretch>
        </p:blipFill>
        <p:spPr>
          <a:xfrm>
            <a:off x="643192" y="1681193"/>
            <a:ext cx="5451627" cy="3175572"/>
          </a:xfrm>
          <a:prstGeom prst="rect">
            <a:avLst/>
          </a:prstGeom>
        </p:spPr>
      </p:pic>
      <p:cxnSp>
        <p:nvCxnSpPr>
          <p:cNvPr id="20" name="Straight Connector 19">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isu kohatäide 2">
            <a:extLst>
              <a:ext uri="{FF2B5EF4-FFF2-40B4-BE49-F238E27FC236}">
                <a16:creationId xmlns:a16="http://schemas.microsoft.com/office/drawing/2014/main" id="{D4E4D53D-DE67-6658-5A02-ACBB6E627B58}"/>
              </a:ext>
            </a:extLst>
          </p:cNvPr>
          <p:cNvSpPr>
            <a:spLocks noGrp="1"/>
          </p:cNvSpPr>
          <p:nvPr>
            <p:ph sz="half" idx="1"/>
          </p:nvPr>
        </p:nvSpPr>
        <p:spPr>
          <a:xfrm>
            <a:off x="6411684" y="2198914"/>
            <a:ext cx="5127172" cy="3670180"/>
          </a:xfrm>
        </p:spPr>
        <p:txBody>
          <a:bodyPr vert="horz" lIns="0" tIns="45720" rIns="0" bIns="45720" rtlCol="0">
            <a:normAutofit/>
          </a:bodyPr>
          <a:lstStyle/>
          <a:p>
            <a:r>
              <a:rPr lang="en-US" b="0" i="0" dirty="0">
                <a:effectLst/>
              </a:rPr>
              <a:t>Kalle Grünthal </a:t>
            </a:r>
            <a:r>
              <a:rPr lang="en-US" b="0" i="0" dirty="0" err="1">
                <a:effectLst/>
              </a:rPr>
              <a:t>esitas</a:t>
            </a:r>
            <a:r>
              <a:rPr lang="en-US" b="0" i="0" dirty="0">
                <a:effectLst/>
              </a:rPr>
              <a:t> 28.02.2023 </a:t>
            </a:r>
            <a:r>
              <a:rPr lang="en-US" b="0" i="0" dirty="0" err="1">
                <a:effectLst/>
              </a:rPr>
              <a:t>vaatlejana</a:t>
            </a:r>
            <a:r>
              <a:rPr lang="en-US" b="0" i="0" dirty="0">
                <a:effectLst/>
              </a:rPr>
              <a:t> </a:t>
            </a:r>
            <a:r>
              <a:rPr lang="en-US" b="0" i="0" dirty="0" err="1">
                <a:effectLst/>
              </a:rPr>
              <a:t>Vabariigi</a:t>
            </a:r>
            <a:r>
              <a:rPr lang="en-US" b="0" i="0" dirty="0">
                <a:effectLst/>
              </a:rPr>
              <a:t> </a:t>
            </a:r>
            <a:r>
              <a:rPr lang="en-US" b="0" i="0" dirty="0" err="1">
                <a:effectLst/>
              </a:rPr>
              <a:t>Valimiskomisjonile</a:t>
            </a:r>
            <a:r>
              <a:rPr lang="en-US" b="0" i="0" dirty="0">
                <a:effectLst/>
              </a:rPr>
              <a:t> </a:t>
            </a:r>
            <a:r>
              <a:rPr lang="en-US" b="0" i="0" dirty="0" err="1">
                <a:effectLst/>
              </a:rPr>
              <a:t>kaebuse</a:t>
            </a:r>
            <a:r>
              <a:rPr lang="en-US" b="0" i="0" dirty="0">
                <a:effectLst/>
              </a:rPr>
              <a:t> Paide </a:t>
            </a:r>
            <a:r>
              <a:rPr lang="en-US" b="0" i="0" dirty="0" err="1">
                <a:effectLst/>
              </a:rPr>
              <a:t>linna</a:t>
            </a:r>
            <a:r>
              <a:rPr lang="en-US" b="0" i="0" dirty="0">
                <a:effectLst/>
              </a:rPr>
              <a:t> </a:t>
            </a:r>
            <a:r>
              <a:rPr lang="en-US" b="0" i="0" dirty="0" err="1">
                <a:effectLst/>
              </a:rPr>
              <a:t>jaoskonnakomisjoni</a:t>
            </a:r>
            <a:r>
              <a:rPr lang="en-US" b="0" i="0" dirty="0">
                <a:effectLst/>
              </a:rPr>
              <a:t> nr 1 </a:t>
            </a:r>
            <a:r>
              <a:rPr lang="en-US" b="0" i="0" dirty="0" err="1">
                <a:effectLst/>
              </a:rPr>
              <a:t>esimehe</a:t>
            </a:r>
            <a:r>
              <a:rPr lang="en-US" b="0" i="0" dirty="0">
                <a:effectLst/>
              </a:rPr>
              <a:t> </a:t>
            </a:r>
            <a:r>
              <a:rPr lang="en-US" b="0" i="0" dirty="0" err="1">
                <a:effectLst/>
              </a:rPr>
              <a:t>toimingute</a:t>
            </a:r>
            <a:r>
              <a:rPr lang="en-US" b="0" i="0" dirty="0">
                <a:effectLst/>
              </a:rPr>
              <a:t> </a:t>
            </a:r>
            <a:r>
              <a:rPr lang="en-US" b="0" i="0" dirty="0" err="1">
                <a:effectLst/>
              </a:rPr>
              <a:t>peale</a:t>
            </a:r>
            <a:r>
              <a:rPr lang="en-US" b="0" i="0" dirty="0">
                <a:effectLst/>
              </a:rPr>
              <a:t>, </a:t>
            </a:r>
            <a:r>
              <a:rPr lang="en-US" b="0" i="0" dirty="0" err="1">
                <a:effectLst/>
              </a:rPr>
              <a:t>paludes</a:t>
            </a:r>
            <a:r>
              <a:rPr lang="en-US" b="0" i="0" dirty="0">
                <a:effectLst/>
              </a:rPr>
              <a:t> </a:t>
            </a:r>
            <a:r>
              <a:rPr lang="en-US" b="0" i="0" dirty="0" err="1">
                <a:effectLst/>
              </a:rPr>
              <a:t>tunnistada</a:t>
            </a:r>
            <a:r>
              <a:rPr lang="en-US" b="0" i="0" dirty="0">
                <a:effectLst/>
              </a:rPr>
              <a:t> need </a:t>
            </a:r>
            <a:r>
              <a:rPr lang="en-US" b="0" i="0" dirty="0" err="1">
                <a:effectLst/>
              </a:rPr>
              <a:t>seadusevastasteks</a:t>
            </a:r>
            <a:r>
              <a:rPr lang="en-US" b="0" i="0" dirty="0">
                <a:effectLst/>
              </a:rPr>
              <a:t>. </a:t>
            </a:r>
            <a:r>
              <a:rPr lang="en-US" b="0" i="0" dirty="0" err="1">
                <a:effectLst/>
              </a:rPr>
              <a:t>Kaebuse</a:t>
            </a:r>
            <a:r>
              <a:rPr lang="en-US" b="0" i="0" dirty="0">
                <a:effectLst/>
              </a:rPr>
              <a:t> </a:t>
            </a:r>
            <a:r>
              <a:rPr lang="en-US" b="0" i="0" dirty="0" err="1">
                <a:effectLst/>
              </a:rPr>
              <a:t>kohaselt</a:t>
            </a:r>
            <a:r>
              <a:rPr lang="en-US" b="0" i="0" dirty="0">
                <a:effectLst/>
              </a:rPr>
              <a:t> </a:t>
            </a:r>
            <a:r>
              <a:rPr lang="en-US" b="0" i="0" dirty="0" err="1">
                <a:effectLst/>
              </a:rPr>
              <a:t>keeldus</a:t>
            </a:r>
            <a:r>
              <a:rPr lang="en-US" b="0" i="0" dirty="0">
                <a:effectLst/>
              </a:rPr>
              <a:t> </a:t>
            </a:r>
            <a:r>
              <a:rPr lang="en-US" b="0" i="0" dirty="0" err="1">
                <a:effectLst/>
              </a:rPr>
              <a:t>jaoskonnakomisjoni</a:t>
            </a:r>
            <a:r>
              <a:rPr lang="en-US" b="0" i="0" dirty="0">
                <a:effectLst/>
              </a:rPr>
              <a:t> </a:t>
            </a:r>
            <a:r>
              <a:rPr lang="en-US" b="0" i="0" dirty="0" err="1">
                <a:effectLst/>
              </a:rPr>
              <a:t>esimees</a:t>
            </a:r>
            <a:r>
              <a:rPr lang="en-US" b="0" i="0" dirty="0">
                <a:effectLst/>
              </a:rPr>
              <a:t> </a:t>
            </a:r>
            <a:r>
              <a:rPr lang="en-US" b="0" i="0" dirty="0" err="1">
                <a:effectLst/>
              </a:rPr>
              <a:t>kaebajale</a:t>
            </a:r>
            <a:r>
              <a:rPr lang="en-US" b="0" i="0" dirty="0">
                <a:effectLst/>
              </a:rPr>
              <a:t> </a:t>
            </a:r>
            <a:r>
              <a:rPr lang="en-US" b="0" i="0" dirty="0" err="1">
                <a:effectLst/>
              </a:rPr>
              <a:t>näitamast</a:t>
            </a:r>
            <a:r>
              <a:rPr lang="en-US" b="0" i="0" dirty="0">
                <a:effectLst/>
              </a:rPr>
              <a:t> </a:t>
            </a:r>
            <a:r>
              <a:rPr lang="en-US" b="0" i="0" dirty="0" err="1">
                <a:effectLst/>
              </a:rPr>
              <a:t>ruumi</a:t>
            </a:r>
            <a:r>
              <a:rPr lang="en-US" b="0" i="0" dirty="0">
                <a:effectLst/>
              </a:rPr>
              <a:t> </a:t>
            </a:r>
            <a:r>
              <a:rPr lang="en-US" b="0" i="0" dirty="0" err="1">
                <a:effectLst/>
              </a:rPr>
              <a:t>asukohta</a:t>
            </a:r>
            <a:r>
              <a:rPr lang="en-US" b="0" i="0" dirty="0">
                <a:effectLst/>
              </a:rPr>
              <a:t>, </a:t>
            </a:r>
            <a:r>
              <a:rPr lang="en-US" b="0" i="0" dirty="0" err="1">
                <a:effectLst/>
              </a:rPr>
              <a:t>kus</a:t>
            </a:r>
            <a:r>
              <a:rPr lang="en-US" b="0" i="0" dirty="0">
                <a:effectLst/>
              </a:rPr>
              <a:t> </a:t>
            </a:r>
            <a:r>
              <a:rPr lang="en-US" b="0" i="0" dirty="0" err="1">
                <a:effectLst/>
              </a:rPr>
              <a:t>hoitakse</a:t>
            </a:r>
            <a:r>
              <a:rPr lang="en-US" b="0" i="0" dirty="0">
                <a:effectLst/>
              </a:rPr>
              <a:t> </a:t>
            </a:r>
            <a:r>
              <a:rPr lang="en-US" b="0" i="0" dirty="0" err="1">
                <a:effectLst/>
              </a:rPr>
              <a:t>eelhääletamise</a:t>
            </a:r>
            <a:r>
              <a:rPr lang="en-US" b="0" i="0" dirty="0">
                <a:effectLst/>
              </a:rPr>
              <a:t> </a:t>
            </a:r>
            <a:r>
              <a:rPr lang="en-US" b="0" i="0" dirty="0" err="1">
                <a:effectLst/>
              </a:rPr>
              <a:t>perioodil</a:t>
            </a:r>
            <a:r>
              <a:rPr lang="en-US" b="0" i="0" dirty="0">
                <a:effectLst/>
              </a:rPr>
              <a:t> Paide </a:t>
            </a:r>
            <a:r>
              <a:rPr lang="en-US" b="0" i="0" dirty="0" err="1">
                <a:effectLst/>
              </a:rPr>
              <a:t>linna</a:t>
            </a:r>
            <a:r>
              <a:rPr lang="en-US" b="0" i="0" dirty="0">
                <a:effectLst/>
              </a:rPr>
              <a:t> </a:t>
            </a:r>
            <a:r>
              <a:rPr lang="en-US" b="0" i="0" dirty="0" err="1">
                <a:effectLst/>
              </a:rPr>
              <a:t>valimiskomisjoni</a:t>
            </a:r>
            <a:r>
              <a:rPr lang="en-US" b="0" i="0" dirty="0">
                <a:effectLst/>
              </a:rPr>
              <a:t> nr 1 </a:t>
            </a:r>
            <a:r>
              <a:rPr lang="en-US" b="0" i="0" dirty="0" err="1">
                <a:effectLst/>
              </a:rPr>
              <a:t>hääletamiskaste</a:t>
            </a:r>
            <a:r>
              <a:rPr lang="en-US" b="0" i="0" dirty="0">
                <a:effectLst/>
              </a:rPr>
              <a:t> ja </a:t>
            </a:r>
            <a:r>
              <a:rPr lang="en-US" b="0" i="0" dirty="0" err="1">
                <a:effectLst/>
              </a:rPr>
              <a:t>valimisdokumente</a:t>
            </a:r>
            <a:r>
              <a:rPr lang="en-US" b="0" i="0" dirty="0">
                <a:effectLst/>
              </a:rPr>
              <a:t>, </a:t>
            </a:r>
            <a:r>
              <a:rPr lang="en-US" b="0" i="0" dirty="0" err="1">
                <a:effectLst/>
              </a:rPr>
              <a:t>ning</a:t>
            </a:r>
            <a:r>
              <a:rPr lang="en-US" b="0" i="0" dirty="0">
                <a:effectLst/>
              </a:rPr>
              <a:t> </a:t>
            </a:r>
            <a:r>
              <a:rPr lang="en-US" b="0" i="0" dirty="0" err="1">
                <a:effectLst/>
              </a:rPr>
              <a:t>jaoskonnakomisjoni</a:t>
            </a:r>
            <a:r>
              <a:rPr lang="en-US" b="0" i="0" dirty="0">
                <a:effectLst/>
              </a:rPr>
              <a:t> </a:t>
            </a:r>
            <a:r>
              <a:rPr lang="en-US" b="0" i="0" dirty="0" err="1">
                <a:effectLst/>
              </a:rPr>
              <a:t>esimehe</a:t>
            </a:r>
            <a:r>
              <a:rPr lang="en-US" b="0" i="0" dirty="0">
                <a:effectLst/>
              </a:rPr>
              <a:t> </a:t>
            </a:r>
            <a:r>
              <a:rPr lang="en-US" b="0" i="0" dirty="0" err="1">
                <a:effectLst/>
              </a:rPr>
              <a:t>töövihikut</a:t>
            </a:r>
            <a:r>
              <a:rPr lang="en-US" b="0" i="0" dirty="0">
                <a:effectLst/>
              </a:rPr>
              <a:t>, </a:t>
            </a:r>
            <a:r>
              <a:rPr lang="en-US" b="0" i="0" dirty="0" err="1">
                <a:effectLst/>
              </a:rPr>
              <a:t>kontrollimaks</a:t>
            </a:r>
            <a:r>
              <a:rPr lang="en-US" b="0" i="0" dirty="0">
                <a:effectLst/>
              </a:rPr>
              <a:t> kas </a:t>
            </a:r>
            <a:r>
              <a:rPr lang="en-US" b="0" i="0" dirty="0" err="1">
                <a:effectLst/>
              </a:rPr>
              <a:t>sinna</a:t>
            </a:r>
            <a:r>
              <a:rPr lang="en-US" b="0" i="0" dirty="0">
                <a:effectLst/>
              </a:rPr>
              <a:t> on </a:t>
            </a:r>
            <a:r>
              <a:rPr lang="en-US" b="0" i="0" dirty="0" err="1">
                <a:effectLst/>
              </a:rPr>
              <a:t>kantud</a:t>
            </a:r>
            <a:r>
              <a:rPr lang="en-US" b="0" i="0" dirty="0">
                <a:effectLst/>
              </a:rPr>
              <a:t> </a:t>
            </a:r>
            <a:r>
              <a:rPr lang="en-US" b="0" i="0" dirty="0" err="1">
                <a:effectLst/>
              </a:rPr>
              <a:t>kõikide</a:t>
            </a:r>
            <a:r>
              <a:rPr lang="en-US" b="0" i="0" dirty="0">
                <a:effectLst/>
              </a:rPr>
              <a:t> </a:t>
            </a:r>
            <a:r>
              <a:rPr lang="en-US" b="0" i="0" dirty="0" err="1">
                <a:effectLst/>
              </a:rPr>
              <a:t>turvaplommide</a:t>
            </a:r>
            <a:r>
              <a:rPr lang="en-US" b="0" i="0" dirty="0">
                <a:effectLst/>
              </a:rPr>
              <a:t> ja -</a:t>
            </a:r>
            <a:r>
              <a:rPr lang="en-US" b="0" i="0" dirty="0" err="1">
                <a:effectLst/>
              </a:rPr>
              <a:t>kleebiste</a:t>
            </a:r>
            <a:r>
              <a:rPr lang="en-US" b="0" i="0" dirty="0">
                <a:effectLst/>
              </a:rPr>
              <a:t> </a:t>
            </a:r>
            <a:r>
              <a:rPr lang="en-US" b="0" i="0" dirty="0" err="1">
                <a:effectLst/>
              </a:rPr>
              <a:t>numbrid</a:t>
            </a:r>
            <a:r>
              <a:rPr lang="en-US" b="0" i="0" dirty="0">
                <a:effectLst/>
              </a:rPr>
              <a:t>.</a:t>
            </a:r>
            <a:endParaRPr lang="en-US" dirty="0"/>
          </a:p>
        </p:txBody>
      </p:sp>
      <p:sp>
        <p:nvSpPr>
          <p:cNvPr id="22" name="Rectangle 21">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t-EE"/>
          </a:p>
        </p:txBody>
      </p:sp>
      <p:sp>
        <p:nvSpPr>
          <p:cNvPr id="24" name="Rectangle 23">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t-EE"/>
          </a:p>
        </p:txBody>
      </p:sp>
      <p:sp>
        <p:nvSpPr>
          <p:cNvPr id="4" name="Slaidinumbri kohatäide 3">
            <a:extLst>
              <a:ext uri="{FF2B5EF4-FFF2-40B4-BE49-F238E27FC236}">
                <a16:creationId xmlns:a16="http://schemas.microsoft.com/office/drawing/2014/main" id="{FA13C4BD-B346-6215-A861-DDADC2A4B6C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defRPr/>
            </a:pPr>
            <a:fld id="{4B59EFCD-D48D-45D8-B017-F3F78EBFF418}" type="slidenum">
              <a:rPr lang="en-US" altLang="en-US" smtClean="0"/>
              <a:pPr>
                <a:spcAft>
                  <a:spcPts val="600"/>
                </a:spcAft>
                <a:defRPr/>
              </a:pPr>
              <a:t>31</a:t>
            </a:fld>
            <a:endParaRPr lang="en-US" altLang="en-US"/>
          </a:p>
        </p:txBody>
      </p:sp>
    </p:spTree>
    <p:extLst>
      <p:ext uri="{BB962C8B-B14F-4D97-AF65-F5344CB8AC3E}">
        <p14:creationId xmlns:p14="http://schemas.microsoft.com/office/powerpoint/2010/main" val="3480223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6D0D7153-DCB2-3E6B-C13D-170F8314E85A}"/>
              </a:ext>
            </a:extLst>
          </p:cNvPr>
          <p:cNvSpPr>
            <a:spLocks noGrp="1"/>
          </p:cNvSpPr>
          <p:nvPr>
            <p:ph type="title"/>
          </p:nvPr>
        </p:nvSpPr>
        <p:spPr>
          <a:xfrm>
            <a:off x="965030" y="963997"/>
            <a:ext cx="3254691" cy="4938361"/>
          </a:xfrm>
        </p:spPr>
        <p:txBody>
          <a:bodyPr anchor="ctr">
            <a:normAutofit/>
          </a:bodyPr>
          <a:lstStyle/>
          <a:p>
            <a:pPr algn="r"/>
            <a:r>
              <a:rPr lang="et-EE" sz="4400"/>
              <a:t>Riigikogu valimise seadus</a:t>
            </a:r>
          </a:p>
        </p:txBody>
      </p:sp>
      <p:cxnSp>
        <p:nvCxnSpPr>
          <p:cNvPr id="13" name="Straight Connector 1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isu kohatäide 2">
            <a:extLst>
              <a:ext uri="{FF2B5EF4-FFF2-40B4-BE49-F238E27FC236}">
                <a16:creationId xmlns:a16="http://schemas.microsoft.com/office/drawing/2014/main" id="{77BBB591-1D60-F087-D7F5-CEBA533B253E}"/>
              </a:ext>
            </a:extLst>
          </p:cNvPr>
          <p:cNvSpPr>
            <a:spLocks noGrp="1"/>
          </p:cNvSpPr>
          <p:nvPr>
            <p:ph idx="1"/>
          </p:nvPr>
        </p:nvSpPr>
        <p:spPr>
          <a:xfrm>
            <a:off x="5134882" y="963507"/>
            <a:ext cx="6135097" cy="4938851"/>
          </a:xfrm>
        </p:spPr>
        <p:txBody>
          <a:bodyPr anchor="ctr">
            <a:normAutofit/>
          </a:bodyPr>
          <a:lstStyle/>
          <a:p>
            <a:r>
              <a:rPr lang="et-EE" sz="1500" b="1" i="0">
                <a:effectLst/>
                <a:latin typeface="Arial" panose="020B0604020202020204" pitchFamily="34" charset="0"/>
              </a:rPr>
              <a:t>§ 19</a:t>
            </a:r>
            <a:r>
              <a:rPr lang="et-EE" sz="1500" b="1" i="0" baseline="30000">
                <a:effectLst/>
                <a:latin typeface="Arial" panose="020B0604020202020204" pitchFamily="34" charset="0"/>
              </a:rPr>
              <a:t>4</a:t>
            </a:r>
            <a:r>
              <a:rPr lang="et-EE" sz="1500" b="1" i="0">
                <a:effectLst/>
                <a:latin typeface="Arial" panose="020B0604020202020204" pitchFamily="34" charset="0"/>
              </a:rPr>
              <a:t>. </a:t>
            </a:r>
            <a:r>
              <a:rPr lang="et-EE" sz="1500" b="1" i="0" u="none" strike="noStrike">
                <a:effectLst/>
                <a:latin typeface="Arial" panose="020B0604020202020204" pitchFamily="34" charset="0"/>
              </a:rPr>
              <a:t>  </a:t>
            </a:r>
            <a:r>
              <a:rPr lang="et-EE" sz="1500" b="1" i="0">
                <a:effectLst/>
                <a:latin typeface="Arial" panose="020B0604020202020204" pitchFamily="34" charset="0"/>
              </a:rPr>
              <a:t>Valimiste vaatlemine</a:t>
            </a:r>
          </a:p>
          <a:p>
            <a:r>
              <a:rPr lang="et-EE" sz="1500" b="0" i="0" u="none" strike="noStrike">
                <a:effectLst/>
                <a:latin typeface="Arial" panose="020B0604020202020204" pitchFamily="34" charset="0"/>
              </a:rPr>
              <a:t>  </a:t>
            </a:r>
            <a:r>
              <a:rPr lang="et-EE" sz="1500" b="0" i="0">
                <a:effectLst/>
                <a:latin typeface="Arial" panose="020B0604020202020204" pitchFamily="34" charset="0"/>
              </a:rPr>
              <a:t>(1) Igaühel on õigus vaadelda Vabariigi Valimiskomisjoni ja valimiste korraldajate tegevust ja toiminguid.</a:t>
            </a:r>
          </a:p>
          <a:p>
            <a:r>
              <a:rPr lang="et-EE" sz="1500" b="0" i="0" u="none" strike="noStrike">
                <a:effectLst/>
                <a:latin typeface="Arial" panose="020B0604020202020204" pitchFamily="34" charset="0"/>
              </a:rPr>
              <a:t>  </a:t>
            </a:r>
            <a:r>
              <a:rPr lang="et-EE" sz="1500" b="0" i="0">
                <a:effectLst/>
                <a:latin typeface="Arial" panose="020B0604020202020204" pitchFamily="34" charset="0"/>
              </a:rPr>
              <a:t>(2) Vaatleja peab enne vaatlemise alustamist end esitlema.</a:t>
            </a:r>
          </a:p>
          <a:p>
            <a:r>
              <a:rPr lang="et-EE" sz="1500" b="0" i="0" u="none" strike="noStrike">
                <a:effectLst/>
                <a:latin typeface="Arial" panose="020B0604020202020204" pitchFamily="34" charset="0"/>
              </a:rPr>
              <a:t>  </a:t>
            </a:r>
            <a:r>
              <a:rPr lang="et-EE" sz="1500" b="0" i="0">
                <a:effectLst/>
                <a:latin typeface="Arial" panose="020B0604020202020204" pitchFamily="34" charset="0"/>
              </a:rPr>
              <a:t>(3) Vaatlejal on õigus kirjutada üles valimisvahendite pitseerimisel kasutatud turvavahendite numbrid.</a:t>
            </a:r>
          </a:p>
          <a:p>
            <a:r>
              <a:rPr lang="et-EE" sz="1500" b="0" i="0" u="none" strike="noStrike">
                <a:effectLst/>
                <a:latin typeface="Arial" panose="020B0604020202020204" pitchFamily="34" charset="0"/>
              </a:rPr>
              <a:t>  </a:t>
            </a:r>
            <a:r>
              <a:rPr lang="et-EE" sz="1500" b="0" i="0">
                <a:effectLst/>
                <a:latin typeface="Arial" panose="020B0604020202020204" pitchFamily="34" charset="0"/>
              </a:rPr>
              <a:t>(4) Vaatleja ei või segada valija hääletamist ega Vabariigi Valimiskomisjoni või valimiste korraldaja tööd ega osaleda valimiskomisjoni või valimiste korraldaja pädevuses olevates toimingutes.</a:t>
            </a:r>
          </a:p>
          <a:p>
            <a:r>
              <a:rPr lang="et-EE" sz="1500" b="0" i="0" u="none" strike="noStrike">
                <a:effectLst/>
                <a:latin typeface="Arial" panose="020B0604020202020204" pitchFamily="34" charset="0"/>
              </a:rPr>
              <a:t>  </a:t>
            </a:r>
            <a:r>
              <a:rPr lang="et-EE" sz="1500" b="0" i="0">
                <a:effectLst/>
                <a:latin typeface="Arial" panose="020B0604020202020204" pitchFamily="34" charset="0"/>
              </a:rPr>
              <a:t>(5) Vaatlejal ei ole õigust tutvuda valijate nimekirjaga, välja arvatud enda kohta valijate nimekirja kantud andmete õigsuse kontrollimiseks.</a:t>
            </a:r>
          </a:p>
          <a:p>
            <a:r>
              <a:rPr lang="et-EE" sz="1500" b="0" i="0" u="none" strike="noStrike">
                <a:effectLst/>
                <a:latin typeface="Arial" panose="020B0604020202020204" pitchFamily="34" charset="0"/>
              </a:rPr>
              <a:t>  </a:t>
            </a:r>
            <a:r>
              <a:rPr lang="et-EE" sz="1500" b="0" i="0">
                <a:effectLst/>
                <a:latin typeface="Arial" panose="020B0604020202020204" pitchFamily="34" charset="0"/>
              </a:rPr>
              <a:t>(6) Kui ruumipuudusel ei ole võimalik tagada kõigile vaatlejatele võrdseid tingimusi toimingute jälgimiseks, toimub vaatlemine Vabariigi Valimiskomisjoni või valimiste korraldaja korralduste kohaselt.</a:t>
            </a:r>
          </a:p>
          <a:p>
            <a:pPr>
              <a:buNone/>
            </a:pPr>
            <a:r>
              <a:rPr lang="et-EE" sz="1500" b="1" i="0">
                <a:effectLst/>
                <a:latin typeface="Arial" panose="020B0604020202020204" pitchFamily="34" charset="0"/>
              </a:rPr>
              <a:t>Kuidas lahendaksid?</a:t>
            </a:r>
          </a:p>
        </p:txBody>
      </p:sp>
      <p:sp>
        <p:nvSpPr>
          <p:cNvPr id="4" name="Slaidinumbri kohatäide 3">
            <a:extLst>
              <a:ext uri="{FF2B5EF4-FFF2-40B4-BE49-F238E27FC236}">
                <a16:creationId xmlns:a16="http://schemas.microsoft.com/office/drawing/2014/main" id="{184AB5CC-2937-5185-1689-92BE6DA189D6}"/>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4B59EFCD-D48D-45D8-B017-F3F78EBFF418}" type="slidenum">
              <a:rPr lang="et-EE" altLang="en-US">
                <a:solidFill>
                  <a:schemeClr val="tx1">
                    <a:lumMod val="65000"/>
                    <a:lumOff val="35000"/>
                  </a:schemeClr>
                </a:solidFill>
              </a:rPr>
              <a:pPr>
                <a:spcAft>
                  <a:spcPts val="600"/>
                </a:spcAft>
                <a:defRPr/>
              </a:pPr>
              <a:t>32</a:t>
            </a:fld>
            <a:endParaRPr lang="et-EE" altLang="en-US">
              <a:solidFill>
                <a:schemeClr val="tx1">
                  <a:lumMod val="65000"/>
                  <a:lumOff val="35000"/>
                </a:schemeClr>
              </a:solidFill>
            </a:endParaRPr>
          </a:p>
        </p:txBody>
      </p:sp>
    </p:spTree>
    <p:extLst>
      <p:ext uri="{BB962C8B-B14F-4D97-AF65-F5344CB8AC3E}">
        <p14:creationId xmlns:p14="http://schemas.microsoft.com/office/powerpoint/2010/main" val="871116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alkiri 1">
            <a:extLst>
              <a:ext uri="{FF2B5EF4-FFF2-40B4-BE49-F238E27FC236}">
                <a16:creationId xmlns:a16="http://schemas.microsoft.com/office/drawing/2014/main" id="{FCBC33F7-6997-B8C6-C75C-08A5C741F780}"/>
              </a:ext>
            </a:extLst>
          </p:cNvPr>
          <p:cNvSpPr>
            <a:spLocks noGrp="1"/>
          </p:cNvSpPr>
          <p:nvPr>
            <p:ph type="title"/>
          </p:nvPr>
        </p:nvSpPr>
        <p:spPr>
          <a:xfrm>
            <a:off x="965030" y="963997"/>
            <a:ext cx="3254691" cy="4938361"/>
          </a:xfrm>
        </p:spPr>
        <p:txBody>
          <a:bodyPr anchor="ctr">
            <a:normAutofit/>
          </a:bodyPr>
          <a:lstStyle/>
          <a:p>
            <a:pPr algn="r"/>
            <a:r>
              <a:rPr lang="et-EE" sz="4400"/>
              <a:t>VVK otsus</a:t>
            </a:r>
          </a:p>
        </p:txBody>
      </p:sp>
      <p:cxnSp>
        <p:nvCxnSpPr>
          <p:cNvPr id="13" name="Straight Connector 1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isu kohatäide 2">
            <a:extLst>
              <a:ext uri="{FF2B5EF4-FFF2-40B4-BE49-F238E27FC236}">
                <a16:creationId xmlns:a16="http://schemas.microsoft.com/office/drawing/2014/main" id="{FDF832B6-6E09-B388-112A-3913DBE48D86}"/>
              </a:ext>
            </a:extLst>
          </p:cNvPr>
          <p:cNvSpPr>
            <a:spLocks noGrp="1"/>
          </p:cNvSpPr>
          <p:nvPr>
            <p:ph idx="1"/>
          </p:nvPr>
        </p:nvSpPr>
        <p:spPr>
          <a:xfrm>
            <a:off x="5134882" y="963507"/>
            <a:ext cx="6135097" cy="4938851"/>
          </a:xfrm>
        </p:spPr>
        <p:txBody>
          <a:bodyPr anchor="ctr">
            <a:normAutofit/>
          </a:bodyPr>
          <a:lstStyle/>
          <a:p>
            <a:r>
              <a:rPr lang="et-EE" sz="1000" b="0" i="0">
                <a:effectLst/>
                <a:latin typeface="Arial" panose="020B0604020202020204" pitchFamily="34" charset="0"/>
              </a:rPr>
              <a:t> Valimiste läbiviimise terviklik hindamine ja usaldusväärsuse parandamiseks ettepanekute tegemine on võimalik vaid juhul, kui vaatlejatel on võimalik lisaks toimingute pealtvaatamisele esitada valimiste korraldajatele ka küsimusi ja saada neile selles ulatuses, mis ei takista valimiste korraldajate tööd, vastuseid. Valimiskasti turvaline hoiustamine on valimisjaoskonna ülesanne ja selle toimingu vaatlemiseks on vaatlejal õigus saada jaoskonnakomisjonilt teavet. Valimiskasti hoiustamise ruumi asukoht on avalik. Riigi valimisteenistus on jaganud valimiste vahendid turvatavaks ja abistavateks valimisvahenditeks (riigi valimisteenistuse korraldus nr 3). Hääletamissedelid, turvaplommid ja -kleebised ning ka pitseeritud hääletamiskastid on turvatavad valimisvahendid. Turvatavate vahendite üle peetakse arvestust riigi valimisteenistuse juhise kohaselt (riigi valimisteenistuse juhis nr 1). Jaoskonnakomisjoni esimees vastutab turvatavate vahendite turvalise hoidmise eest (juhise nr 1 p 2). Turvalist hoidmist ei ole küll juhendis reguleeritud, kuid riigi valimisteenistus on jaoskonnakomisjone koolitustel juhendanud, et turvatavaid vahendeid tuleb hoida  lukustatavas ruumis, millele on juurdepääs ainult jaoskonnakomisjonide liikmetel. Juhul, kui ole võimalik tagada, et võtmed oleksid ainult jaoskonnakomisjoni liikmetel, saab ruumi õhtul ka pitseerida turvakleebisega ja tagada muude töökorraldusreeglitega, et sinna ruumi keegi teine siseneda ei tohi. Vabariigi Valimiskomisjon märgib, et praegusel juhul ei keeldunud jaoskonnakomisjoni esimees ruumi näitamisest põhjendusega, et </a:t>
            </a:r>
            <a:r>
              <a:rPr lang="et-EE" sz="1000" b="0" i="0" u="sng">
                <a:effectLst/>
                <a:latin typeface="Arial" panose="020B0604020202020204" pitchFamily="34" charset="0"/>
              </a:rPr>
              <a:t>ruumi näitamise ajal tuleb tal täita muid ülesandeid</a:t>
            </a:r>
            <a:r>
              <a:rPr lang="et-EE" sz="1000" b="0" i="0">
                <a:effectLst/>
                <a:latin typeface="Arial" panose="020B0604020202020204" pitchFamily="34" charset="0"/>
              </a:rPr>
              <a:t>, vaid seetõttu, et </a:t>
            </a:r>
            <a:r>
              <a:rPr lang="et-EE" sz="1000" b="0" i="0" u="sng">
                <a:effectLst/>
                <a:latin typeface="Arial" panose="020B0604020202020204" pitchFamily="34" charset="0"/>
              </a:rPr>
              <a:t>vaatlejal ei ole õigust ruumi näha</a:t>
            </a:r>
            <a:r>
              <a:rPr lang="et-EE" sz="1000" b="0" i="0">
                <a:effectLst/>
                <a:latin typeface="Arial" panose="020B0604020202020204" pitchFamily="34" charset="0"/>
              </a:rPr>
              <a:t>. </a:t>
            </a:r>
            <a:r>
              <a:rPr lang="et-EE" sz="1000" b="0" i="0" u="sng">
                <a:effectLst/>
                <a:latin typeface="Arial" panose="020B0604020202020204" pitchFamily="34" charset="0"/>
              </a:rPr>
              <a:t>Sel põhjusel vaatlejale teabe andmisest keeldumine ei ole lubata</a:t>
            </a:r>
            <a:r>
              <a:rPr lang="et-EE" sz="1000" b="0" i="0">
                <a:effectLst/>
                <a:latin typeface="Arial" panose="020B0604020202020204" pitchFamily="34" charset="0"/>
              </a:rPr>
              <a:t>v. Valimistoimingute kohta teabe saamise õigus on vaatlejal ka sel ajal, kui neid toiminguid parajasti läbi ei viida. Seega tunnistab Vabariigi Valimiskomisjon hääletamiskastide üleöö hoidmise asukoha näitamisest keeldumise põhjendusega, et see kahjustaks valimiste läbiviimise turvalisust, seadusevastaseks ja rahuldab selles osas kaebuse. Jaoskonnakomisjoni esimehel tuleb tagada, et vaatlejatel on võimalik näha seda ruumi, kus hääletamiskaste üleöö hoiustatakse. Vaatlejad ei saa seejuures nõuda, et ruumi näitamine peab toimuma nende soovitud ajal. Ruumi näitamine võib toimuda kas ajal, mil hääletamiskaste ruumi paigutatakse, sealt välja võetakse või ka muul ajal, kui see ei sega jaoskonnakomisjoni tööd. Vabariigi Valimiskomisjon märgib siiski, et vaatlejal ei ole õigust teada saada nende inimeste nimesid, kellel on hääletamiskasti asukoha ruumi võti, samuti võib jaoskonnakomisjoni esimees keelata vaatlejal filmimise, kui see takistab valimiste õiguspärast läbiviimist.</a:t>
            </a:r>
          </a:p>
          <a:p>
            <a:r>
              <a:rPr lang="et-EE" sz="1000" b="0" i="0">
                <a:effectLst/>
                <a:latin typeface="Arial" panose="020B0604020202020204" pitchFamily="34" charset="0"/>
              </a:rPr>
              <a:t>tunnistada jaoskonnakomisjoni esimehe hääletamiskastide üleöö hoidmise asukoha näitamisest keeldumine põhjendusega, et see kahjustaks valimiste läbiviimise turvalisust, ja töövihiku näitamisest keeldumine seadusevastaseks ning rahuldada Kalle Grünthali kaebus.</a:t>
            </a:r>
            <a:endParaRPr lang="et-EE" sz="1000"/>
          </a:p>
        </p:txBody>
      </p:sp>
      <p:sp>
        <p:nvSpPr>
          <p:cNvPr id="4" name="Slaidinumbri kohatäide 3">
            <a:extLst>
              <a:ext uri="{FF2B5EF4-FFF2-40B4-BE49-F238E27FC236}">
                <a16:creationId xmlns:a16="http://schemas.microsoft.com/office/drawing/2014/main" id="{29C6FBCF-503E-A252-32BA-03B231035355}"/>
              </a:ext>
            </a:extLst>
          </p:cNvPr>
          <p:cNvSpPr>
            <a:spLocks noGrp="1"/>
          </p:cNvSpPr>
          <p:nvPr>
            <p:ph type="sldNum" sz="quarter" idx="12"/>
          </p:nvPr>
        </p:nvSpPr>
        <p:spPr>
          <a:xfrm>
            <a:off x="9900458" y="6459785"/>
            <a:ext cx="1312025" cy="365125"/>
          </a:xfrm>
        </p:spPr>
        <p:txBody>
          <a:bodyPr>
            <a:normAutofit/>
          </a:bodyPr>
          <a:lstStyle/>
          <a:p>
            <a:pPr>
              <a:spcAft>
                <a:spcPts val="600"/>
              </a:spcAft>
              <a:defRPr/>
            </a:pPr>
            <a:fld id="{4B59EFCD-D48D-45D8-B017-F3F78EBFF418}" type="slidenum">
              <a:rPr lang="et-EE" altLang="en-US">
                <a:solidFill>
                  <a:schemeClr val="tx1">
                    <a:lumMod val="65000"/>
                    <a:lumOff val="35000"/>
                  </a:schemeClr>
                </a:solidFill>
              </a:rPr>
              <a:pPr>
                <a:spcAft>
                  <a:spcPts val="600"/>
                </a:spcAft>
                <a:defRPr/>
              </a:pPr>
              <a:t>33</a:t>
            </a:fld>
            <a:endParaRPr lang="et-EE" altLang="en-US">
              <a:solidFill>
                <a:schemeClr val="tx1">
                  <a:lumMod val="65000"/>
                  <a:lumOff val="35000"/>
                </a:schemeClr>
              </a:solidFill>
            </a:endParaRPr>
          </a:p>
        </p:txBody>
      </p:sp>
    </p:spTree>
    <p:extLst>
      <p:ext uri="{BB962C8B-B14F-4D97-AF65-F5344CB8AC3E}">
        <p14:creationId xmlns:p14="http://schemas.microsoft.com/office/powerpoint/2010/main" val="2299174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5474" name="Pealkiri 1">
            <a:extLst>
              <a:ext uri="{FF2B5EF4-FFF2-40B4-BE49-F238E27FC236}">
                <a16:creationId xmlns:a16="http://schemas.microsoft.com/office/drawing/2014/main" id="{0CCC4CB1-5471-4CA6-945C-A534AF183753}"/>
              </a:ext>
            </a:extLst>
          </p:cNvPr>
          <p:cNvSpPr>
            <a:spLocks noGrp="1"/>
          </p:cNvSpPr>
          <p:nvPr>
            <p:ph type="title"/>
          </p:nvPr>
        </p:nvSpPr>
        <p:spPr>
          <a:xfrm>
            <a:off x="958506" y="800392"/>
            <a:ext cx="10264697" cy="1212102"/>
          </a:xfrm>
        </p:spPr>
        <p:txBody>
          <a:bodyPr>
            <a:normAutofit/>
          </a:bodyPr>
          <a:lstStyle/>
          <a:p>
            <a:pPr eaLnBrk="1" hangingPunct="1"/>
            <a:r>
              <a:rPr lang="et-EE" altLang="et-EE" sz="4000">
                <a:solidFill>
                  <a:srgbClr val="FFFFFF"/>
                </a:solidFill>
              </a:rPr>
              <a:t>Agitatsioon</a:t>
            </a:r>
          </a:p>
        </p:txBody>
      </p:sp>
      <p:sp>
        <p:nvSpPr>
          <p:cNvPr id="3" name="Sisu kohatäide 2">
            <a:extLst>
              <a:ext uri="{FF2B5EF4-FFF2-40B4-BE49-F238E27FC236}">
                <a16:creationId xmlns:a16="http://schemas.microsoft.com/office/drawing/2014/main" id="{A87E23F3-5BD9-466A-A256-F54571326738}"/>
              </a:ext>
            </a:extLst>
          </p:cNvPr>
          <p:cNvSpPr>
            <a:spLocks noGrp="1"/>
          </p:cNvSpPr>
          <p:nvPr>
            <p:ph idx="1"/>
          </p:nvPr>
        </p:nvSpPr>
        <p:spPr>
          <a:xfrm>
            <a:off x="1243488" y="2354089"/>
            <a:ext cx="9708995" cy="3796545"/>
          </a:xfrm>
        </p:spPr>
        <p:txBody>
          <a:bodyPr rtlCol="0" anchor="ctr">
            <a:normAutofit/>
          </a:bodyPr>
          <a:lstStyle/>
          <a:p>
            <a:pPr eaLnBrk="1" fontAlgn="auto" hangingPunct="1">
              <a:spcAft>
                <a:spcPts val="0"/>
              </a:spcAft>
              <a:defRPr/>
            </a:pPr>
            <a:r>
              <a:rPr lang="et-EE" sz="1700" dirty="0"/>
              <a:t>Keelatud aktiivne agitatsioon hääletamisruumis (sh on keelatud valimiste korraldajate agitatsioon), kui rikkumine, siis pöörduda jaoskonnakomisjoni esimehe poole või helistada</a:t>
            </a:r>
            <a:r>
              <a:rPr lang="et-EE" sz="1700" b="1" dirty="0"/>
              <a:t> 1247 </a:t>
            </a:r>
            <a:r>
              <a:rPr lang="et-EE" sz="1700" dirty="0"/>
              <a:t>ja paluda registreerida avaldus)</a:t>
            </a:r>
          </a:p>
          <a:p>
            <a:pPr eaLnBrk="1" fontAlgn="auto" hangingPunct="1">
              <a:spcAft>
                <a:spcPts val="0"/>
              </a:spcAft>
              <a:defRPr/>
            </a:pPr>
            <a:r>
              <a:rPr lang="et-EE" sz="1700" dirty="0"/>
              <a:t>Kogu hääletamise perioodil agitatsioon lubatud</a:t>
            </a:r>
          </a:p>
          <a:p>
            <a:pPr eaLnBrk="1" fontAlgn="auto" hangingPunct="1">
              <a:spcAft>
                <a:spcPts val="0"/>
              </a:spcAft>
              <a:defRPr/>
            </a:pPr>
            <a:r>
              <a:rPr lang="et-EE" sz="1700" dirty="0"/>
              <a:t>Poliitiline välireklaam on lubatud</a:t>
            </a:r>
          </a:p>
          <a:p>
            <a:pPr eaLnBrk="1" fontAlgn="auto" hangingPunct="1">
              <a:spcAft>
                <a:spcPts val="0"/>
              </a:spcAft>
              <a:defRPr/>
            </a:pPr>
            <a:endParaRPr lang="et-EE" sz="1700" dirty="0"/>
          </a:p>
          <a:p>
            <a:pPr eaLnBrk="1" fontAlgn="auto" hangingPunct="1">
              <a:spcAft>
                <a:spcPts val="0"/>
              </a:spcAft>
              <a:buFont typeface="Arial" panose="020B0604020202020204" pitchFamily="34" charset="0"/>
              <a:buNone/>
              <a:defRPr/>
            </a:pPr>
            <a:r>
              <a:rPr lang="et-EE" sz="1700" dirty="0" err="1"/>
              <a:t>RKPJKo</a:t>
            </a:r>
            <a:r>
              <a:rPr lang="et-EE" sz="1700" dirty="0"/>
              <a:t> 30.11.2005 nr 3-4-1-34-05 (K-Kohuke)</a:t>
            </a:r>
          </a:p>
          <a:p>
            <a:pPr eaLnBrk="1" fontAlgn="auto" hangingPunct="1">
              <a:spcAft>
                <a:spcPts val="0"/>
              </a:spcAft>
              <a:buFont typeface="Arial" panose="020B0604020202020204" pitchFamily="34" charset="0"/>
              <a:buNone/>
              <a:defRPr/>
            </a:pPr>
            <a:r>
              <a:rPr lang="et-EE" sz="1700" dirty="0" err="1"/>
              <a:t>RKPJKo</a:t>
            </a:r>
            <a:r>
              <a:rPr lang="et-EE" sz="1700" dirty="0"/>
              <a:t> 01.07.2010 nr 3-4-1-33-09 (poliitilise välireklaami põhiseaduspärasus)</a:t>
            </a:r>
          </a:p>
          <a:p>
            <a:pPr eaLnBrk="1" fontAlgn="auto" hangingPunct="1">
              <a:spcAft>
                <a:spcPts val="0"/>
              </a:spcAft>
              <a:buFont typeface="Arial" panose="020B0604020202020204" pitchFamily="34" charset="0"/>
              <a:buNone/>
              <a:defRPr/>
            </a:pPr>
            <a:r>
              <a:rPr lang="et-EE" altLang="et-EE" sz="1700" dirty="0" err="1"/>
              <a:t>RKTsKo</a:t>
            </a:r>
            <a:r>
              <a:rPr lang="et-EE" altLang="et-EE" sz="1700" dirty="0"/>
              <a:t> 18.05.2017 nr 18.05.2017: t</a:t>
            </a:r>
            <a:r>
              <a:rPr lang="fi-FI" altLang="et-EE" sz="1700" dirty="0" err="1"/>
              <a:t>eave</a:t>
            </a:r>
            <a:r>
              <a:rPr lang="fi-FI" altLang="et-EE" sz="1700" dirty="0"/>
              <a:t>, </a:t>
            </a:r>
            <a:r>
              <a:rPr lang="fi-FI" altLang="et-EE" sz="1700" dirty="0" err="1"/>
              <a:t>mis</a:t>
            </a:r>
            <a:r>
              <a:rPr lang="fi-FI" altLang="et-EE" sz="1700" dirty="0"/>
              <a:t> ei ole </a:t>
            </a:r>
            <a:r>
              <a:rPr lang="fi-FI" altLang="et-EE" sz="1700" dirty="0" err="1"/>
              <a:t>käsitatav</a:t>
            </a:r>
            <a:r>
              <a:rPr lang="fi-FI" altLang="et-EE" sz="1700" dirty="0"/>
              <a:t> reklaamina, ei saa olla </a:t>
            </a:r>
            <a:r>
              <a:rPr lang="fi-FI" altLang="et-EE" sz="1700" dirty="0" err="1"/>
              <a:t>vaadeldav</a:t>
            </a:r>
            <a:r>
              <a:rPr lang="fi-FI" altLang="et-EE" sz="1700" dirty="0"/>
              <a:t> ka </a:t>
            </a:r>
            <a:r>
              <a:rPr lang="fi-FI" altLang="et-EE" sz="1700" dirty="0" err="1"/>
              <a:t>poliitilise</a:t>
            </a:r>
            <a:r>
              <a:rPr lang="fi-FI" altLang="et-EE" sz="1700" dirty="0"/>
              <a:t> välireklaamina</a:t>
            </a:r>
            <a:endParaRPr lang="et-EE" altLang="et-EE" sz="1700" dirty="0"/>
          </a:p>
          <a:p>
            <a:pPr eaLnBrk="1" fontAlgn="auto" hangingPunct="1">
              <a:spcAft>
                <a:spcPts val="0"/>
              </a:spcAft>
              <a:buFont typeface="Arial" panose="020B0604020202020204" pitchFamily="34" charset="0"/>
              <a:buNone/>
              <a:defRPr/>
            </a:pPr>
            <a:endParaRPr lang="et-EE" sz="1700" dirty="0"/>
          </a:p>
        </p:txBody>
      </p:sp>
    </p:spTree>
    <p:extLst>
      <p:ext uri="{BB962C8B-B14F-4D97-AF65-F5344CB8AC3E}">
        <p14:creationId xmlns:p14="http://schemas.microsoft.com/office/powerpoint/2010/main" val="2557246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0594" name="Pealkiri 1">
            <a:extLst>
              <a:ext uri="{FF2B5EF4-FFF2-40B4-BE49-F238E27FC236}">
                <a16:creationId xmlns:a16="http://schemas.microsoft.com/office/drawing/2014/main" id="{6B2E20C3-E70A-4AB3-99D1-9002B5A59462}"/>
              </a:ext>
            </a:extLst>
          </p:cNvPr>
          <p:cNvSpPr>
            <a:spLocks noGrp="1"/>
          </p:cNvSpPr>
          <p:nvPr>
            <p:ph type="title"/>
          </p:nvPr>
        </p:nvSpPr>
        <p:spPr>
          <a:xfrm>
            <a:off x="958506" y="800392"/>
            <a:ext cx="10264697" cy="1212102"/>
          </a:xfrm>
        </p:spPr>
        <p:txBody>
          <a:bodyPr>
            <a:normAutofit/>
          </a:bodyPr>
          <a:lstStyle/>
          <a:p>
            <a:r>
              <a:rPr lang="et-EE" altLang="et-EE" sz="4000">
                <a:solidFill>
                  <a:srgbClr val="FFFFFF"/>
                </a:solidFill>
              </a:rPr>
              <a:t>Valimiskampaania kulud</a:t>
            </a:r>
          </a:p>
        </p:txBody>
      </p:sp>
      <p:sp>
        <p:nvSpPr>
          <p:cNvPr id="110595" name="Sisu kohatäide 2">
            <a:extLst>
              <a:ext uri="{FF2B5EF4-FFF2-40B4-BE49-F238E27FC236}">
                <a16:creationId xmlns:a16="http://schemas.microsoft.com/office/drawing/2014/main" id="{3CF0694E-98F6-48BB-832A-0BCC41E908F9}"/>
              </a:ext>
            </a:extLst>
          </p:cNvPr>
          <p:cNvSpPr>
            <a:spLocks noGrp="1"/>
          </p:cNvSpPr>
          <p:nvPr>
            <p:ph idx="1"/>
          </p:nvPr>
        </p:nvSpPr>
        <p:spPr>
          <a:xfrm>
            <a:off x="1367624" y="2490436"/>
            <a:ext cx="9708995" cy="3567173"/>
          </a:xfrm>
        </p:spPr>
        <p:txBody>
          <a:bodyPr anchor="ctr">
            <a:normAutofit/>
          </a:bodyPr>
          <a:lstStyle/>
          <a:p>
            <a:r>
              <a:rPr lang="et-EE" altLang="et-EE" sz="2400" dirty="0"/>
              <a:t>Lubatud on eraisikute annetused ja eraldised riigieelarvest. Juriidiliste isikute annetused on keelatud. </a:t>
            </a:r>
          </a:p>
          <a:p>
            <a:r>
              <a:rPr lang="et-EE" altLang="et-EE" sz="2400" dirty="0"/>
              <a:t>Järelevalvet teostab erakondade rahastamise järelevalve komisjon (</a:t>
            </a:r>
            <a:r>
              <a:rPr lang="et-EE" altLang="et-EE" sz="2400" dirty="0">
                <a:hlinkClick r:id="rId2"/>
              </a:rPr>
              <a:t>www.erjk.ee</a:t>
            </a:r>
            <a:r>
              <a:rPr lang="et-EE" altLang="et-EE" sz="2400" dirty="0"/>
              <a:t>) </a:t>
            </a:r>
          </a:p>
          <a:p>
            <a:r>
              <a:rPr lang="et-EE" altLang="et-EE" sz="2400" dirty="0"/>
              <a:t>Kui rikkumine kirjutada </a:t>
            </a:r>
            <a:r>
              <a:rPr lang="et-EE" altLang="et-EE" sz="2400" dirty="0">
                <a:hlinkClick r:id="rId3"/>
              </a:rPr>
              <a:t>erjk@riigikogu.ee</a:t>
            </a:r>
            <a:r>
              <a:rPr lang="et-EE" altLang="et-EE" sz="2400" dirty="0"/>
              <a:t>.  </a:t>
            </a:r>
            <a:endParaRPr lang="en-US" altLang="et-EE" sz="2400" dirty="0"/>
          </a:p>
          <a:p>
            <a:endParaRPr lang="et-EE" altLang="et-EE" sz="2400" dirty="0"/>
          </a:p>
        </p:txBody>
      </p:sp>
    </p:spTree>
    <p:extLst>
      <p:ext uri="{BB962C8B-B14F-4D97-AF65-F5344CB8AC3E}">
        <p14:creationId xmlns:p14="http://schemas.microsoft.com/office/powerpoint/2010/main" val="1786902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0594" name="Pealkiri 1">
            <a:extLst>
              <a:ext uri="{FF2B5EF4-FFF2-40B4-BE49-F238E27FC236}">
                <a16:creationId xmlns:a16="http://schemas.microsoft.com/office/drawing/2014/main" id="{6B2E20C3-E70A-4AB3-99D1-9002B5A5946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Abistavad materjalid</a:t>
            </a:r>
          </a:p>
        </p:txBody>
      </p:sp>
      <p:sp>
        <p:nvSpPr>
          <p:cNvPr id="110595" name="Sisu kohatäide 2">
            <a:extLst>
              <a:ext uri="{FF2B5EF4-FFF2-40B4-BE49-F238E27FC236}">
                <a16:creationId xmlns:a16="http://schemas.microsoft.com/office/drawing/2014/main" id="{3CF0694E-98F6-48BB-832A-0BCC41E908F9}"/>
              </a:ext>
            </a:extLst>
          </p:cNvPr>
          <p:cNvSpPr>
            <a:spLocks noGrp="1"/>
          </p:cNvSpPr>
          <p:nvPr>
            <p:ph idx="1"/>
          </p:nvPr>
        </p:nvSpPr>
        <p:spPr>
          <a:xfrm>
            <a:off x="300858" y="2957519"/>
            <a:ext cx="11663980" cy="3567173"/>
          </a:xfrm>
        </p:spPr>
        <p:txBody>
          <a:bodyPr anchor="ctr">
            <a:normAutofit/>
          </a:bodyPr>
          <a:lstStyle/>
          <a:p>
            <a:r>
              <a:rPr lang="et-EE" altLang="et-EE" sz="2400" b="1" dirty="0"/>
              <a:t>Euroopa Parlamendi valimise seadus </a:t>
            </a:r>
            <a:r>
              <a:rPr lang="et-EE" altLang="et-EE" sz="2400" dirty="0">
                <a:hlinkClick r:id="rId2"/>
              </a:rPr>
              <a:t>https://www.riigiteataja.ee/akt/125062021009?leiaKehtiv</a:t>
            </a:r>
            <a:r>
              <a:rPr lang="et-EE" altLang="et-EE" sz="2400" dirty="0"/>
              <a:t>  </a:t>
            </a:r>
            <a:endParaRPr lang="et-EE" altLang="et-EE" sz="2400" dirty="0">
              <a:hlinkClick r:id="rId3"/>
            </a:endParaRPr>
          </a:p>
          <a:p>
            <a:r>
              <a:rPr lang="et-EE" altLang="et-EE" sz="2400" b="1" dirty="0"/>
              <a:t>Valimiste veebileht </a:t>
            </a:r>
            <a:r>
              <a:rPr lang="et-EE" altLang="et-EE" sz="2400" dirty="0">
                <a:hlinkClick r:id="rId3"/>
              </a:rPr>
              <a:t>https://www.valimised.ee/</a:t>
            </a:r>
            <a:endParaRPr lang="et-EE" altLang="et-EE" sz="2400" dirty="0"/>
          </a:p>
          <a:p>
            <a:pPr lvl="1"/>
            <a:r>
              <a:rPr lang="et-EE" altLang="et-EE" sz="2000" dirty="0">
                <a:sym typeface="Wingdings" panose="05000000000000000000" pitchFamily="2" charset="2"/>
              </a:rPr>
              <a:t>Valimiste meelespea</a:t>
            </a:r>
          </a:p>
          <a:p>
            <a:pPr lvl="1"/>
            <a:r>
              <a:rPr lang="et-EE" altLang="et-EE" sz="2100" dirty="0">
                <a:sym typeface="Wingdings" panose="05000000000000000000" pitchFamily="2" charset="2"/>
              </a:rPr>
              <a:t>Euroopa Parlamendi valimised 2024 (käsiraamat) </a:t>
            </a:r>
          </a:p>
          <a:p>
            <a:pPr lvl="1"/>
            <a:r>
              <a:rPr lang="et-EE" altLang="et-EE" sz="2100" dirty="0">
                <a:sym typeface="Wingdings" panose="05000000000000000000" pitchFamily="2" charset="2"/>
              </a:rPr>
              <a:t>E-hääletamine (käsiraamat)</a:t>
            </a:r>
          </a:p>
          <a:p>
            <a:r>
              <a:rPr lang="et-EE" altLang="et-EE" sz="2400" b="1" dirty="0">
                <a:sym typeface="Wingdings" panose="05000000000000000000" pitchFamily="2" charset="2"/>
              </a:rPr>
              <a:t>Koolituskeskkond</a:t>
            </a:r>
            <a:r>
              <a:rPr lang="et-EE" altLang="et-EE" sz="2400" dirty="0">
                <a:sym typeface="Wingdings" panose="05000000000000000000" pitchFamily="2" charset="2"/>
              </a:rPr>
              <a:t> </a:t>
            </a:r>
            <a:r>
              <a:rPr lang="et-EE" altLang="et-EE" sz="2400" dirty="0">
                <a:sym typeface="Wingdings" panose="05000000000000000000" pitchFamily="2" charset="2"/>
                <a:hlinkClick r:id="rId4"/>
              </a:rPr>
              <a:t>https://koolitus.valimised.ee/</a:t>
            </a:r>
            <a:r>
              <a:rPr lang="et-EE" altLang="et-EE" sz="2400" dirty="0">
                <a:sym typeface="Wingdings" panose="05000000000000000000" pitchFamily="2" charset="2"/>
              </a:rPr>
              <a:t> </a:t>
            </a:r>
          </a:p>
          <a:p>
            <a:pPr lvl="1"/>
            <a:r>
              <a:rPr lang="et-EE" altLang="et-EE" sz="2000" dirty="0">
                <a:sym typeface="Wingdings" panose="05000000000000000000" pitchFamily="2" charset="2"/>
              </a:rPr>
              <a:t>Euroopa Parlamendi valimised 2024 </a:t>
            </a:r>
          </a:p>
          <a:p>
            <a:pPr marL="914400" lvl="2" indent="0">
              <a:buNone/>
            </a:pPr>
            <a:r>
              <a:rPr lang="et-EE" altLang="et-EE" dirty="0">
                <a:sym typeface="Wingdings" panose="05000000000000000000" pitchFamily="2" charset="2"/>
              </a:rPr>
              <a:t>- koolitus jaoskonnakomisjoni liikmetele </a:t>
            </a:r>
            <a:r>
              <a:rPr lang="et-EE" altLang="et-EE" sz="2000" dirty="0">
                <a:sym typeface="Wingdings" panose="05000000000000000000" pitchFamily="2" charset="2"/>
              </a:rPr>
              <a:t>alates maist 2024</a:t>
            </a:r>
            <a:endParaRPr lang="et-EE" altLang="et-EE" sz="2400" dirty="0"/>
          </a:p>
        </p:txBody>
      </p:sp>
    </p:spTree>
    <p:extLst>
      <p:ext uri="{BB962C8B-B14F-4D97-AF65-F5344CB8AC3E}">
        <p14:creationId xmlns:p14="http://schemas.microsoft.com/office/powerpoint/2010/main" val="3524262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95F8E3-5243-4F02-AC53-F05721B3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5280F9F-2129-4B35-86B4-8A4267DFA3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079E950F-26FD-49A5-8CFB-664703BE5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12" name="Freeform 6">
              <a:extLst>
                <a:ext uri="{FF2B5EF4-FFF2-40B4-BE49-F238E27FC236}">
                  <a16:creationId xmlns:a16="http://schemas.microsoft.com/office/drawing/2014/main" id="{A957C5C2-2E01-464B-97B4-1981AF052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13" name="Freeform 7">
              <a:extLst>
                <a:ext uri="{FF2B5EF4-FFF2-40B4-BE49-F238E27FC236}">
                  <a16:creationId xmlns:a16="http://schemas.microsoft.com/office/drawing/2014/main" id="{53B7BE02-9D75-4EBB-879B-D7B75937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14" name="Freeform 8">
              <a:extLst>
                <a:ext uri="{FF2B5EF4-FFF2-40B4-BE49-F238E27FC236}">
                  <a16:creationId xmlns:a16="http://schemas.microsoft.com/office/drawing/2014/main" id="{0D9536D6-02B7-4110-BF2B-17B08DDFE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15" name="Freeform 9">
              <a:extLst>
                <a:ext uri="{FF2B5EF4-FFF2-40B4-BE49-F238E27FC236}">
                  <a16:creationId xmlns:a16="http://schemas.microsoft.com/office/drawing/2014/main" id="{ADA6B83F-32F5-4D8C-AA2F-53A4FA12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16" name="Freeform 10">
              <a:extLst>
                <a:ext uri="{FF2B5EF4-FFF2-40B4-BE49-F238E27FC236}">
                  <a16:creationId xmlns:a16="http://schemas.microsoft.com/office/drawing/2014/main" id="{AE2FF24D-C357-4073-8093-410279D42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17" name="Freeform 11">
              <a:extLst>
                <a:ext uri="{FF2B5EF4-FFF2-40B4-BE49-F238E27FC236}">
                  <a16:creationId xmlns:a16="http://schemas.microsoft.com/office/drawing/2014/main" id="{7A7D5D9E-853D-4831-B45D-ED773133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18" name="Freeform 12">
              <a:extLst>
                <a:ext uri="{FF2B5EF4-FFF2-40B4-BE49-F238E27FC236}">
                  <a16:creationId xmlns:a16="http://schemas.microsoft.com/office/drawing/2014/main" id="{5D185781-4FC4-4AF1-B231-942FDE963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19" name="Freeform 13">
              <a:extLst>
                <a:ext uri="{FF2B5EF4-FFF2-40B4-BE49-F238E27FC236}">
                  <a16:creationId xmlns:a16="http://schemas.microsoft.com/office/drawing/2014/main" id="{CC270413-B0D3-4A07-BD1B-E9254A98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0" name="Freeform 14">
              <a:extLst>
                <a:ext uri="{FF2B5EF4-FFF2-40B4-BE49-F238E27FC236}">
                  <a16:creationId xmlns:a16="http://schemas.microsoft.com/office/drawing/2014/main" id="{2C47358D-4669-406F-AC20-6D169951BE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1" name="Freeform 15">
              <a:extLst>
                <a:ext uri="{FF2B5EF4-FFF2-40B4-BE49-F238E27FC236}">
                  <a16:creationId xmlns:a16="http://schemas.microsoft.com/office/drawing/2014/main" id="{328C9057-3C8A-45CB-A084-4AD4535CD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2" name="Freeform 16">
              <a:extLst>
                <a:ext uri="{FF2B5EF4-FFF2-40B4-BE49-F238E27FC236}">
                  <a16:creationId xmlns:a16="http://schemas.microsoft.com/office/drawing/2014/main" id="{D204A0F9-30D5-4D9E-9019-95DEDCFFE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3" name="Freeform 17">
              <a:extLst>
                <a:ext uri="{FF2B5EF4-FFF2-40B4-BE49-F238E27FC236}">
                  <a16:creationId xmlns:a16="http://schemas.microsoft.com/office/drawing/2014/main" id="{F9CC2C27-C82D-467C-836F-F166E7059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4" name="Freeform 18">
              <a:extLst>
                <a:ext uri="{FF2B5EF4-FFF2-40B4-BE49-F238E27FC236}">
                  <a16:creationId xmlns:a16="http://schemas.microsoft.com/office/drawing/2014/main" id="{F680CD9A-5DEE-446A-A951-936A1B2D1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5" name="Freeform 19">
              <a:extLst>
                <a:ext uri="{FF2B5EF4-FFF2-40B4-BE49-F238E27FC236}">
                  <a16:creationId xmlns:a16="http://schemas.microsoft.com/office/drawing/2014/main" id="{90F745C0-6118-47A3-85AB-A412FE581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6" name="Freeform 20">
              <a:extLst>
                <a:ext uri="{FF2B5EF4-FFF2-40B4-BE49-F238E27FC236}">
                  <a16:creationId xmlns:a16="http://schemas.microsoft.com/office/drawing/2014/main" id="{3CEC5B1E-7348-4ACE-B1DD-E53926E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7" name="Freeform 21">
              <a:extLst>
                <a:ext uri="{FF2B5EF4-FFF2-40B4-BE49-F238E27FC236}">
                  <a16:creationId xmlns:a16="http://schemas.microsoft.com/office/drawing/2014/main" id="{F96B7951-47C0-4555-9A22-86491610F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8" name="Freeform 22">
              <a:extLst>
                <a:ext uri="{FF2B5EF4-FFF2-40B4-BE49-F238E27FC236}">
                  <a16:creationId xmlns:a16="http://schemas.microsoft.com/office/drawing/2014/main" id="{ACD5C04A-A4EA-432A-A9B5-F84F41D74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sp>
          <p:nvSpPr>
            <p:cNvPr id="29" name="Freeform 23">
              <a:extLst>
                <a:ext uri="{FF2B5EF4-FFF2-40B4-BE49-F238E27FC236}">
                  <a16:creationId xmlns:a16="http://schemas.microsoft.com/office/drawing/2014/main" id="{B33C957B-D207-438D-9823-4FF59328F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t-EE"/>
            </a:p>
          </p:txBody>
        </p:sp>
      </p:grpSp>
      <p:grpSp>
        <p:nvGrpSpPr>
          <p:cNvPr id="31" name="Group 30">
            <a:extLst>
              <a:ext uri="{FF2B5EF4-FFF2-40B4-BE49-F238E27FC236}">
                <a16:creationId xmlns:a16="http://schemas.microsoft.com/office/drawing/2014/main" id="{EF79D782-A9ED-4AEE-B67D-DDD6F1CB52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E6C9F140-6D17-42C4-96E2-F124090D4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t-EE"/>
            </a:p>
          </p:txBody>
        </p:sp>
        <p:sp>
          <p:nvSpPr>
            <p:cNvPr id="33" name="Isosceles Triangle 32">
              <a:extLst>
                <a:ext uri="{FF2B5EF4-FFF2-40B4-BE49-F238E27FC236}">
                  <a16:creationId xmlns:a16="http://schemas.microsoft.com/office/drawing/2014/main" id="{EE0A3AEC-72D0-4759-A596-564927A0C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t-EE"/>
            </a:p>
          </p:txBody>
        </p:sp>
        <p:sp>
          <p:nvSpPr>
            <p:cNvPr id="34" name="Rectangle 33">
              <a:extLst>
                <a:ext uri="{FF2B5EF4-FFF2-40B4-BE49-F238E27FC236}">
                  <a16:creationId xmlns:a16="http://schemas.microsoft.com/office/drawing/2014/main" id="{1A027B02-EC1B-499B-B4F5-7221EC8D8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t-EE"/>
            </a:p>
          </p:txBody>
        </p:sp>
      </p:grpSp>
      <p:sp>
        <p:nvSpPr>
          <p:cNvPr id="2" name="Pealkiri 1">
            <a:extLst>
              <a:ext uri="{FF2B5EF4-FFF2-40B4-BE49-F238E27FC236}">
                <a16:creationId xmlns:a16="http://schemas.microsoft.com/office/drawing/2014/main" id="{72E4CC4B-AF58-47A6-B779-990C1CFFAC35}"/>
              </a:ext>
            </a:extLst>
          </p:cNvPr>
          <p:cNvSpPr>
            <a:spLocks noGrp="1"/>
          </p:cNvSpPr>
          <p:nvPr>
            <p:ph type="title"/>
          </p:nvPr>
        </p:nvSpPr>
        <p:spPr>
          <a:xfrm>
            <a:off x="1755648" y="2075688"/>
            <a:ext cx="8677656" cy="1746504"/>
          </a:xfrm>
        </p:spPr>
        <p:txBody>
          <a:bodyPr vert="horz" lIns="91440" tIns="45720" rIns="91440" bIns="45720" rtlCol="0" anchor="b">
            <a:normAutofit/>
          </a:bodyPr>
          <a:lstStyle/>
          <a:p>
            <a:pPr algn="ctr"/>
            <a:r>
              <a:rPr lang="et-EE" sz="5400" kern="1200" dirty="0">
                <a:solidFill>
                  <a:srgbClr val="FFFFFF"/>
                </a:solidFill>
                <a:latin typeface="+mj-lt"/>
                <a:ea typeface="+mj-ea"/>
                <a:cs typeface="+mj-cs"/>
              </a:rPr>
              <a:t>Tänan</a:t>
            </a:r>
            <a:r>
              <a:rPr lang="en-US" sz="5400" kern="1200" dirty="0">
                <a:solidFill>
                  <a:srgbClr val="FFFFFF"/>
                </a:solidFill>
                <a:latin typeface="+mj-lt"/>
                <a:ea typeface="+mj-ea"/>
                <a:cs typeface="+mj-cs"/>
              </a:rPr>
              <a:t>!</a:t>
            </a:r>
          </a:p>
        </p:txBody>
      </p:sp>
      <p:sp>
        <p:nvSpPr>
          <p:cNvPr id="3" name="Teksti kohatäide 2">
            <a:extLst>
              <a:ext uri="{FF2B5EF4-FFF2-40B4-BE49-F238E27FC236}">
                <a16:creationId xmlns:a16="http://schemas.microsoft.com/office/drawing/2014/main" id="{5FA84507-D581-4BAE-AF27-DEBDBA5D6B43}"/>
              </a:ext>
            </a:extLst>
          </p:cNvPr>
          <p:cNvSpPr>
            <a:spLocks noGrp="1"/>
          </p:cNvSpPr>
          <p:nvPr>
            <p:ph type="body" idx="1"/>
          </p:nvPr>
        </p:nvSpPr>
        <p:spPr>
          <a:xfrm>
            <a:off x="1755648" y="3881568"/>
            <a:ext cx="8677656" cy="1231533"/>
          </a:xfrm>
        </p:spPr>
        <p:txBody>
          <a:bodyPr vert="horz" lIns="91440" tIns="45720" rIns="91440" bIns="45720" rtlCol="0">
            <a:normAutofit/>
          </a:bodyPr>
          <a:lstStyle/>
          <a:p>
            <a:pPr algn="ctr"/>
            <a:endParaRPr lang="en-US" sz="2400" kern="1200" dirty="0">
              <a:solidFill>
                <a:srgbClr val="FFFFFF"/>
              </a:solidFill>
              <a:latin typeface="+mn-lt"/>
              <a:ea typeface="+mn-ea"/>
              <a:cs typeface="+mn-cs"/>
            </a:endParaRPr>
          </a:p>
        </p:txBody>
      </p:sp>
    </p:spTree>
    <p:extLst>
      <p:ext uri="{BB962C8B-B14F-4D97-AF65-F5344CB8AC3E}">
        <p14:creationId xmlns:p14="http://schemas.microsoft.com/office/powerpoint/2010/main" val="148969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Hea valimistava</a:t>
            </a:r>
          </a:p>
        </p:txBody>
      </p:sp>
      <p:sp>
        <p:nvSpPr>
          <p:cNvPr id="4" name="Sisu kohatäide 3">
            <a:extLst>
              <a:ext uri="{FF2B5EF4-FFF2-40B4-BE49-F238E27FC236}">
                <a16:creationId xmlns:a16="http://schemas.microsoft.com/office/drawing/2014/main" id="{D3C436D6-D2D9-06E1-5105-30FB2F94740D}"/>
              </a:ext>
            </a:extLst>
          </p:cNvPr>
          <p:cNvSpPr>
            <a:spLocks noGrp="1"/>
          </p:cNvSpPr>
          <p:nvPr>
            <p:ph idx="1"/>
          </p:nvPr>
        </p:nvSpPr>
        <p:spPr>
          <a:xfrm>
            <a:off x="728797" y="2304256"/>
            <a:ext cx="10515600" cy="4351338"/>
          </a:xfrm>
        </p:spPr>
        <p:txBody>
          <a:bodyPr/>
          <a:lstStyle/>
          <a:p>
            <a:endParaRPr lang="et-EE" b="0" i="0" dirty="0">
              <a:solidFill>
                <a:srgbClr val="262626"/>
              </a:solidFill>
              <a:effectLst/>
              <a:latin typeface="Charter"/>
            </a:endParaRPr>
          </a:p>
          <a:p>
            <a:endParaRPr lang="et-EE" dirty="0">
              <a:solidFill>
                <a:srgbClr val="262626"/>
              </a:solidFill>
              <a:latin typeface="Charter"/>
            </a:endParaRPr>
          </a:p>
          <a:p>
            <a:pPr algn="l"/>
            <a:r>
              <a:rPr lang="en-GB" b="1" i="0" dirty="0" err="1">
                <a:solidFill>
                  <a:srgbClr val="333333"/>
                </a:solidFill>
                <a:effectLst/>
                <a:latin typeface="PT Serif" panose="020A0603040505020204" pitchFamily="18" charset="-70"/>
              </a:rPr>
              <a:t>Valimiskampaania</a:t>
            </a:r>
            <a:r>
              <a:rPr lang="en-GB" b="1" i="0" dirty="0">
                <a:solidFill>
                  <a:srgbClr val="333333"/>
                </a:solidFill>
                <a:effectLst/>
                <a:latin typeface="PT Serif" panose="020A0603040505020204" pitchFamily="18" charset="-70"/>
              </a:rPr>
              <a:t> </a:t>
            </a:r>
            <a:r>
              <a:rPr lang="en-GB" b="1" i="0" dirty="0" err="1">
                <a:solidFill>
                  <a:srgbClr val="333333"/>
                </a:solidFill>
                <a:effectLst/>
                <a:latin typeface="PT Serif" panose="020A0603040505020204" pitchFamily="18" charset="-70"/>
              </a:rPr>
              <a:t>rahastamine</a:t>
            </a:r>
            <a:r>
              <a:rPr lang="en-GB" b="1" i="0" dirty="0">
                <a:solidFill>
                  <a:srgbClr val="333333"/>
                </a:solidFill>
                <a:effectLst/>
                <a:latin typeface="PT Serif" panose="020A0603040505020204" pitchFamily="18" charset="-70"/>
              </a:rPr>
              <a:t> on </a:t>
            </a:r>
            <a:r>
              <a:rPr lang="en-GB" b="1" i="0" dirty="0" err="1">
                <a:solidFill>
                  <a:srgbClr val="333333"/>
                </a:solidFill>
                <a:effectLst/>
                <a:latin typeface="PT Serif" panose="020A0603040505020204" pitchFamily="18" charset="-70"/>
              </a:rPr>
              <a:t>läbipaistev</a:t>
            </a:r>
            <a:endParaRPr lang="en-GB" b="0" i="0" dirty="0">
              <a:solidFill>
                <a:srgbClr val="333333"/>
              </a:solidFill>
              <a:effectLst/>
              <a:latin typeface="PT Serif" panose="020A0603040505020204" pitchFamily="18" charset="-70"/>
            </a:endParaRPr>
          </a:p>
          <a:p>
            <a:pPr algn="l">
              <a:buFont typeface="Arial" panose="020B0604020202020204" pitchFamily="34" charset="0"/>
              <a:buChar char="•"/>
            </a:pPr>
            <a:r>
              <a:rPr lang="en-GB" b="0" i="0" dirty="0" err="1">
                <a:solidFill>
                  <a:srgbClr val="333333"/>
                </a:solidFill>
                <a:effectLst/>
                <a:latin typeface="PT Serif" panose="020A0603040505020204" pitchFamily="18" charset="-70"/>
              </a:rPr>
              <a:t>Kõik</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valimiskampaaniaga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seotud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kulud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rahastatakse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üksnes</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erakonna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valimisliidu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või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kandidaadi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eelarve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kaudu</a:t>
            </a:r>
            <a:r>
              <a:rPr lang="en-GB" b="0" i="0" dirty="0">
                <a:solidFill>
                  <a:srgbClr val="333333"/>
                </a:solidFill>
                <a:effectLst/>
                <a:latin typeface="PT Serif" panose="020A0603040505020204" pitchFamily="18" charset="-70"/>
              </a:rPr>
              <a:t>, mis </a:t>
            </a:r>
            <a:r>
              <a:rPr lang="en-GB" b="0" i="0" dirty="0" err="1">
                <a:solidFill>
                  <a:srgbClr val="333333"/>
                </a:solidFill>
                <a:effectLst/>
                <a:latin typeface="PT Serif" panose="020A0603040505020204" pitchFamily="18" charset="-70"/>
              </a:rPr>
              <a:t>avalikustatakse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pärast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valimisi</a:t>
            </a:r>
            <a:r>
              <a:rPr lang="en-GB" b="0" i="0" dirty="0">
                <a:solidFill>
                  <a:srgbClr val="333333"/>
                </a:solidFill>
                <a:effectLst/>
                <a:latin typeface="PT Serif" panose="020A0603040505020204" pitchFamily="18" charset="-70"/>
              </a:rPr>
              <a:t>.</a:t>
            </a:r>
          </a:p>
          <a:p>
            <a:pPr marL="0" indent="0">
              <a:buNone/>
            </a:pPr>
            <a:endParaRPr lang="et-EE" dirty="0">
              <a:solidFill>
                <a:srgbClr val="262626"/>
              </a:solidFill>
              <a:latin typeface="Charter"/>
            </a:endParaRPr>
          </a:p>
          <a:p>
            <a:pPr marL="0" indent="0">
              <a:buNone/>
            </a:pPr>
            <a:endParaRPr lang="et-EE" dirty="0">
              <a:solidFill>
                <a:srgbClr val="262626"/>
              </a:solidFill>
              <a:latin typeface="Charter"/>
            </a:endParaRPr>
          </a:p>
          <a:p>
            <a:pPr marL="0" indent="0">
              <a:buNone/>
            </a:pPr>
            <a:r>
              <a:rPr lang="et-EE" dirty="0">
                <a:solidFill>
                  <a:srgbClr val="262626"/>
                </a:solidFill>
                <a:latin typeface="Charter"/>
                <a:hlinkClick r:id="rId2"/>
              </a:rPr>
              <a:t>https://heakodanik.ee/hea-valimistava-tekst/</a:t>
            </a:r>
            <a:r>
              <a:rPr lang="et-EE" dirty="0">
                <a:solidFill>
                  <a:srgbClr val="262626"/>
                </a:solidFill>
                <a:latin typeface="Charter"/>
              </a:rPr>
              <a:t> </a:t>
            </a:r>
          </a:p>
        </p:txBody>
      </p:sp>
    </p:spTree>
    <p:extLst>
      <p:ext uri="{BB962C8B-B14F-4D97-AF65-F5344CB8AC3E}">
        <p14:creationId xmlns:p14="http://schemas.microsoft.com/office/powerpoint/2010/main" val="393720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Hea valimistava</a:t>
            </a:r>
          </a:p>
        </p:txBody>
      </p:sp>
      <p:sp>
        <p:nvSpPr>
          <p:cNvPr id="4" name="Sisu kohatäide 3">
            <a:extLst>
              <a:ext uri="{FF2B5EF4-FFF2-40B4-BE49-F238E27FC236}">
                <a16:creationId xmlns:a16="http://schemas.microsoft.com/office/drawing/2014/main" id="{D3C436D6-D2D9-06E1-5105-30FB2F94740D}"/>
              </a:ext>
            </a:extLst>
          </p:cNvPr>
          <p:cNvSpPr>
            <a:spLocks noGrp="1"/>
          </p:cNvSpPr>
          <p:nvPr>
            <p:ph idx="1"/>
          </p:nvPr>
        </p:nvSpPr>
        <p:spPr>
          <a:xfrm>
            <a:off x="1119322" y="2234452"/>
            <a:ext cx="10515600" cy="4351338"/>
          </a:xfrm>
        </p:spPr>
        <p:txBody>
          <a:bodyPr>
            <a:normAutofit fontScale="70000" lnSpcReduction="20000"/>
          </a:bodyPr>
          <a:lstStyle/>
          <a:p>
            <a:endParaRPr lang="et-EE" b="0" i="0" dirty="0">
              <a:solidFill>
                <a:srgbClr val="262626"/>
              </a:solidFill>
              <a:effectLst/>
              <a:latin typeface="Charter"/>
            </a:endParaRPr>
          </a:p>
          <a:p>
            <a:endParaRPr lang="et-EE" dirty="0">
              <a:solidFill>
                <a:srgbClr val="262626"/>
              </a:solidFill>
              <a:latin typeface="Charter"/>
            </a:endParaRPr>
          </a:p>
          <a:p>
            <a:pPr algn="l"/>
            <a:r>
              <a:rPr lang="en-GB" b="1" i="0" dirty="0" err="1">
                <a:solidFill>
                  <a:srgbClr val="333333"/>
                </a:solidFill>
                <a:effectLst/>
                <a:latin typeface="PT Serif" panose="020A0603040505020204" pitchFamily="18" charset="-70"/>
              </a:rPr>
              <a:t>Avalikku</a:t>
            </a:r>
            <a:r>
              <a:rPr lang="en-GB" b="1" i="0" dirty="0">
                <a:solidFill>
                  <a:srgbClr val="333333"/>
                </a:solidFill>
                <a:effectLst/>
                <a:latin typeface="PT Serif" panose="020A0603040505020204" pitchFamily="18" charset="-70"/>
              </a:rPr>
              <a:t> </a:t>
            </a:r>
            <a:r>
              <a:rPr lang="en-GB" b="1" i="0" dirty="0" err="1">
                <a:solidFill>
                  <a:srgbClr val="333333"/>
                </a:solidFill>
                <a:effectLst/>
                <a:latin typeface="PT Serif" panose="020A0603040505020204" pitchFamily="18" charset="-70"/>
              </a:rPr>
              <a:t>võimu</a:t>
            </a:r>
            <a:r>
              <a:rPr lang="en-GB" b="1" i="0" dirty="0">
                <a:solidFill>
                  <a:srgbClr val="333333"/>
                </a:solidFill>
                <a:effectLst/>
                <a:latin typeface="PT Serif" panose="020A0603040505020204" pitchFamily="18" charset="-70"/>
              </a:rPr>
              <a:t> </a:t>
            </a:r>
            <a:r>
              <a:rPr lang="en-GB" b="1" i="0" dirty="0" err="1">
                <a:solidFill>
                  <a:srgbClr val="333333"/>
                </a:solidFill>
                <a:effectLst/>
                <a:latin typeface="PT Serif" panose="020A0603040505020204" pitchFamily="18" charset="-70"/>
              </a:rPr>
              <a:t>ei</a:t>
            </a:r>
            <a:r>
              <a:rPr lang="en-GB" b="1" i="0" dirty="0">
                <a:solidFill>
                  <a:srgbClr val="333333"/>
                </a:solidFill>
                <a:effectLst/>
                <a:latin typeface="PT Serif" panose="020A0603040505020204" pitchFamily="18" charset="-70"/>
              </a:rPr>
              <a:t> </a:t>
            </a:r>
            <a:r>
              <a:rPr lang="en-GB" b="1" i="0" dirty="0" err="1">
                <a:solidFill>
                  <a:srgbClr val="333333"/>
                </a:solidFill>
                <a:effectLst/>
                <a:latin typeface="PT Serif" panose="020A0603040505020204" pitchFamily="18" charset="-70"/>
              </a:rPr>
              <a:t>kuritarvitata</a:t>
            </a:r>
            <a:endParaRPr lang="en-GB" b="0" i="0" dirty="0">
              <a:solidFill>
                <a:srgbClr val="333333"/>
              </a:solidFill>
              <a:effectLst/>
              <a:latin typeface="PT Serif" panose="020A0603040505020204" pitchFamily="18" charset="-70"/>
            </a:endParaRPr>
          </a:p>
          <a:p>
            <a:pPr algn="l">
              <a:buFont typeface="Arial" panose="020B0604020202020204" pitchFamily="34" charset="0"/>
              <a:buChar char="•"/>
            </a:pPr>
            <a:r>
              <a:rPr lang="en-GB" b="0" i="0" dirty="0" err="1">
                <a:solidFill>
                  <a:srgbClr val="333333"/>
                </a:solidFill>
                <a:effectLst/>
                <a:latin typeface="PT Serif" panose="020A0603040505020204" pitchFamily="18" charset="-70"/>
              </a:rPr>
              <a:t>Riigi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või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kohaliku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omavalitsuse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asutustes</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mittepoliitilistel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ametikohtadel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töötavad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isikud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osale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oma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tööajast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ühegi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nimekirja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või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kandidaadi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valimiskampaanias</a:t>
            </a:r>
            <a:r>
              <a:rPr lang="en-GB" b="0" i="0" dirty="0">
                <a:solidFill>
                  <a:srgbClr val="333333"/>
                </a:solidFill>
                <a:effectLst/>
                <a:latin typeface="PT Serif" panose="020A0603040505020204" pitchFamily="18" charset="-70"/>
              </a:rPr>
              <a:t>.</a:t>
            </a:r>
          </a:p>
          <a:p>
            <a:pPr algn="l">
              <a:buFont typeface="Arial" panose="020B0604020202020204" pitchFamily="34" charset="0"/>
              <a:buChar char="•"/>
            </a:pPr>
            <a:r>
              <a:rPr lang="en-GB" b="0" i="0" dirty="0" err="1">
                <a:solidFill>
                  <a:srgbClr val="333333"/>
                </a:solidFill>
                <a:effectLst/>
                <a:latin typeface="PT Serif" panose="020A0603040505020204" pitchFamily="18" charset="-70"/>
              </a:rPr>
              <a:t>Maksumaksja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poolt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ülal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peetavad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meediakanalid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peavad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olema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võrdsetel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tingimustel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kättesaadavad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kõigile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valimistel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osalevatele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nimekirjadele</a:t>
            </a:r>
            <a:r>
              <a:rPr lang="en-GB" b="0" i="0" dirty="0">
                <a:solidFill>
                  <a:srgbClr val="333333"/>
                </a:solidFill>
                <a:effectLst/>
                <a:latin typeface="PT Serif" panose="020A0603040505020204" pitchFamily="18" charset="-70"/>
              </a:rPr>
              <a:t> ja </a:t>
            </a:r>
            <a:r>
              <a:rPr lang="en-GB" b="0" i="0" dirty="0" err="1">
                <a:solidFill>
                  <a:srgbClr val="333333"/>
                </a:solidFill>
                <a:effectLst/>
                <a:latin typeface="PT Serif" panose="020A0603040505020204" pitchFamily="18" charset="-70"/>
              </a:rPr>
              <a:t>üksikkandidaatidele</a:t>
            </a:r>
            <a:r>
              <a:rPr lang="en-GB" b="0" i="0" dirty="0">
                <a:solidFill>
                  <a:srgbClr val="333333"/>
                </a:solidFill>
                <a:effectLst/>
                <a:latin typeface="PT Serif" panose="020A0603040505020204" pitchFamily="18" charset="-70"/>
              </a:rPr>
              <a:t>.</a:t>
            </a:r>
          </a:p>
          <a:p>
            <a:pPr algn="l">
              <a:buFont typeface="Arial" panose="020B0604020202020204" pitchFamily="34" charset="0"/>
              <a:buChar char="•"/>
            </a:pPr>
            <a:r>
              <a:rPr lang="en-GB" b="0" i="0" dirty="0" err="1">
                <a:solidFill>
                  <a:srgbClr val="333333"/>
                </a:solidFill>
                <a:effectLst/>
                <a:latin typeface="PT Serif" panose="020A0603040505020204" pitchFamily="18" charset="-70"/>
              </a:rPr>
              <a:t>Avalikke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vahendeid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kasutatakse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vaid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tingimustel</a:t>
            </a:r>
            <a:r>
              <a:rPr lang="en-GB" b="0" i="0" dirty="0">
                <a:solidFill>
                  <a:srgbClr val="333333"/>
                </a:solidFill>
                <a:effectLst/>
                <a:latin typeface="PT Serif" panose="020A0603040505020204" pitchFamily="18" charset="-70"/>
              </a:rPr>
              <a:t>, mis on </a:t>
            </a:r>
            <a:r>
              <a:rPr lang="en-GB" b="0" i="0" dirty="0" err="1">
                <a:solidFill>
                  <a:srgbClr val="333333"/>
                </a:solidFill>
                <a:effectLst/>
                <a:latin typeface="PT Serif" panose="020A0603040505020204" pitchFamily="18" charset="-70"/>
              </a:rPr>
              <a:t>kättesaadavad</a:t>
            </a:r>
            <a:r>
              <a:rPr lang="en-GB" b="0" i="0" dirty="0">
                <a:solidFill>
                  <a:srgbClr val="333333"/>
                </a:solidFill>
                <a:effectLst/>
                <a:latin typeface="PT Serif" panose="020A0603040505020204" pitchFamily="18" charset="-70"/>
              </a:rPr>
              <a:t> ka </a:t>
            </a:r>
            <a:r>
              <a:rPr lang="en-GB" b="0" i="0" dirty="0" err="1">
                <a:solidFill>
                  <a:srgbClr val="333333"/>
                </a:solidFill>
                <a:effectLst/>
                <a:latin typeface="PT Serif" panose="020A0603040505020204" pitchFamily="18" charset="-70"/>
              </a:rPr>
              <a:t>teistele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valimistel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osalevatele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kandidaatidele</a:t>
            </a:r>
            <a:r>
              <a:rPr lang="en-GB" b="0" i="0" dirty="0">
                <a:solidFill>
                  <a:srgbClr val="333333"/>
                </a:solidFill>
                <a:effectLst/>
                <a:latin typeface="PT Serif" panose="020A0603040505020204" pitchFamily="18" charset="-70"/>
              </a:rPr>
              <a:t>.</a:t>
            </a:r>
          </a:p>
          <a:p>
            <a:pPr algn="l">
              <a:buFont typeface="Arial" panose="020B0604020202020204" pitchFamily="34" charset="0"/>
              <a:buChar char="•"/>
            </a:pPr>
            <a:r>
              <a:rPr lang="en-GB" b="0" i="0" dirty="0" err="1">
                <a:solidFill>
                  <a:srgbClr val="333333"/>
                </a:solidFill>
                <a:effectLst/>
                <a:latin typeface="PT Serif" panose="020A0603040505020204" pitchFamily="18" charset="-70"/>
              </a:rPr>
              <a:t>Haridusasutused</a:t>
            </a:r>
            <a:r>
              <a:rPr lang="en-GB" b="0" i="0" dirty="0">
                <a:solidFill>
                  <a:srgbClr val="333333"/>
                </a:solidFill>
                <a:effectLst/>
                <a:latin typeface="PT Serif" panose="020A0603040505020204" pitchFamily="18" charset="-70"/>
              </a:rPr>
              <a:t> on </a:t>
            </a:r>
            <a:r>
              <a:rPr lang="en-GB" b="0" i="0" dirty="0" err="1">
                <a:solidFill>
                  <a:srgbClr val="333333"/>
                </a:solidFill>
                <a:effectLst/>
                <a:latin typeface="PT Serif" panose="020A0603040505020204" pitchFamily="18" charset="-70"/>
              </a:rPr>
              <a:t>neutraalsed</a:t>
            </a:r>
            <a:r>
              <a:rPr lang="en-GB" b="0" i="0" dirty="0">
                <a:solidFill>
                  <a:srgbClr val="333333"/>
                </a:solidFill>
                <a:effectLst/>
                <a:latin typeface="PT Serif" panose="020A0603040505020204" pitchFamily="18" charset="-70"/>
              </a:rPr>
              <a:t> ja </a:t>
            </a:r>
            <a:r>
              <a:rPr lang="en-GB" b="0" i="0" dirty="0" err="1">
                <a:solidFill>
                  <a:srgbClr val="333333"/>
                </a:solidFill>
                <a:effectLst/>
                <a:latin typeface="PT Serif" panose="020A0603040505020204" pitchFamily="18" charset="-70"/>
              </a:rPr>
              <a:t>kandidaatidel</a:t>
            </a:r>
            <a:r>
              <a:rPr lang="en-GB" b="0" i="0" dirty="0">
                <a:solidFill>
                  <a:srgbClr val="333333"/>
                </a:solidFill>
                <a:effectLst/>
                <a:latin typeface="PT Serif" panose="020A0603040505020204" pitchFamily="18" charset="-70"/>
              </a:rPr>
              <a:t> on </a:t>
            </a:r>
            <a:r>
              <a:rPr lang="en-GB" b="0" i="0" dirty="0" err="1">
                <a:solidFill>
                  <a:srgbClr val="333333"/>
                </a:solidFill>
                <a:effectLst/>
                <a:latin typeface="PT Serif" panose="020A0603040505020204" pitchFamily="18" charset="-70"/>
              </a:rPr>
              <a:t>oma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ettepanekute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tutvustamiseks</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noortele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võrdsed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võimalused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Selle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tagamiseks</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järgitakse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Haridus</a:t>
            </a:r>
            <a:r>
              <a:rPr lang="en-GB" b="0" i="0" dirty="0">
                <a:solidFill>
                  <a:srgbClr val="333333"/>
                </a:solidFill>
                <a:effectLst/>
                <a:latin typeface="PT Serif" panose="020A0603040505020204" pitchFamily="18" charset="-70"/>
              </a:rPr>
              <a:t>- ja </a:t>
            </a:r>
            <a:r>
              <a:rPr lang="en-GB" b="0" i="0" dirty="0" err="1">
                <a:solidFill>
                  <a:srgbClr val="333333"/>
                </a:solidFill>
                <a:effectLst/>
                <a:latin typeface="PT Serif" panose="020A0603040505020204" pitchFamily="18" charset="-70"/>
              </a:rPr>
              <a:t>Teadusministeeriumi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koostatud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põhimõtteid</a:t>
            </a:r>
            <a:r>
              <a:rPr lang="en-GB" b="0" i="0" dirty="0">
                <a:solidFill>
                  <a:srgbClr val="333333"/>
                </a:solidFill>
                <a:effectLst/>
                <a:latin typeface="PT Serif" panose="020A0603040505020204" pitchFamily="18" charset="-70"/>
              </a:rPr>
              <a:t>.</a:t>
            </a:r>
          </a:p>
          <a:p>
            <a:pPr marL="0" indent="0">
              <a:buNone/>
            </a:pPr>
            <a:endParaRPr lang="et-EE" dirty="0">
              <a:solidFill>
                <a:srgbClr val="262626"/>
              </a:solidFill>
              <a:latin typeface="Charter"/>
            </a:endParaRPr>
          </a:p>
          <a:p>
            <a:pPr marL="0" indent="0">
              <a:buNone/>
            </a:pPr>
            <a:r>
              <a:rPr lang="et-EE" dirty="0">
                <a:solidFill>
                  <a:srgbClr val="262626"/>
                </a:solidFill>
                <a:latin typeface="Charter"/>
                <a:hlinkClick r:id="rId2"/>
              </a:rPr>
              <a:t>https://heakodanik.ee/hea-valimistava-tekst/</a:t>
            </a:r>
            <a:r>
              <a:rPr lang="et-EE" dirty="0">
                <a:solidFill>
                  <a:srgbClr val="262626"/>
                </a:solidFill>
                <a:latin typeface="Charter"/>
              </a:rPr>
              <a:t> </a:t>
            </a:r>
          </a:p>
        </p:txBody>
      </p:sp>
    </p:spTree>
    <p:extLst>
      <p:ext uri="{BB962C8B-B14F-4D97-AF65-F5344CB8AC3E}">
        <p14:creationId xmlns:p14="http://schemas.microsoft.com/office/powerpoint/2010/main" val="17066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Hea valimistava</a:t>
            </a:r>
          </a:p>
        </p:txBody>
      </p:sp>
      <p:sp>
        <p:nvSpPr>
          <p:cNvPr id="4" name="Sisu kohatäide 3">
            <a:extLst>
              <a:ext uri="{FF2B5EF4-FFF2-40B4-BE49-F238E27FC236}">
                <a16:creationId xmlns:a16="http://schemas.microsoft.com/office/drawing/2014/main" id="{D3C436D6-D2D9-06E1-5105-30FB2F94740D}"/>
              </a:ext>
            </a:extLst>
          </p:cNvPr>
          <p:cNvSpPr>
            <a:spLocks noGrp="1"/>
          </p:cNvSpPr>
          <p:nvPr>
            <p:ph idx="1"/>
          </p:nvPr>
        </p:nvSpPr>
        <p:spPr>
          <a:xfrm>
            <a:off x="1119322" y="2234452"/>
            <a:ext cx="10515600" cy="4351338"/>
          </a:xfrm>
        </p:spPr>
        <p:txBody>
          <a:bodyPr>
            <a:normAutofit fontScale="70000" lnSpcReduction="20000"/>
          </a:bodyPr>
          <a:lstStyle/>
          <a:p>
            <a:endParaRPr lang="et-EE" b="0" i="0" dirty="0">
              <a:solidFill>
                <a:srgbClr val="262626"/>
              </a:solidFill>
              <a:effectLst/>
              <a:latin typeface="Charter"/>
            </a:endParaRPr>
          </a:p>
          <a:p>
            <a:endParaRPr lang="et-EE" dirty="0">
              <a:solidFill>
                <a:srgbClr val="262626"/>
              </a:solidFill>
              <a:latin typeface="Charter"/>
            </a:endParaRPr>
          </a:p>
          <a:p>
            <a:pPr algn="l"/>
            <a:r>
              <a:rPr lang="en-GB" b="1" i="0" dirty="0" err="1">
                <a:solidFill>
                  <a:srgbClr val="333333"/>
                </a:solidFill>
                <a:effectLst/>
                <a:latin typeface="PT Serif" panose="020A0603040505020204" pitchFamily="18" charset="-70"/>
              </a:rPr>
              <a:t>Valimiskampaania</a:t>
            </a:r>
            <a:r>
              <a:rPr lang="en-GB" b="1" i="0" dirty="0">
                <a:solidFill>
                  <a:srgbClr val="333333"/>
                </a:solidFill>
                <a:effectLst/>
                <a:latin typeface="PT Serif" panose="020A0603040505020204" pitchFamily="18" charset="-70"/>
              </a:rPr>
              <a:t> </a:t>
            </a:r>
            <a:r>
              <a:rPr lang="en-GB" b="1" i="0" dirty="0" err="1">
                <a:solidFill>
                  <a:srgbClr val="333333"/>
                </a:solidFill>
                <a:effectLst/>
                <a:latin typeface="PT Serif" panose="020A0603040505020204" pitchFamily="18" charset="-70"/>
              </a:rPr>
              <a:t>keskendub</a:t>
            </a:r>
            <a:r>
              <a:rPr lang="en-GB" b="1" i="0" dirty="0">
                <a:solidFill>
                  <a:srgbClr val="333333"/>
                </a:solidFill>
                <a:effectLst/>
                <a:latin typeface="PT Serif" panose="020A0603040505020204" pitchFamily="18" charset="-70"/>
              </a:rPr>
              <a:t> </a:t>
            </a:r>
            <a:r>
              <a:rPr lang="en-GB" b="1" i="0" dirty="0" err="1">
                <a:solidFill>
                  <a:srgbClr val="333333"/>
                </a:solidFill>
                <a:effectLst/>
                <a:latin typeface="PT Serif" panose="020A0603040505020204" pitchFamily="18" charset="-70"/>
              </a:rPr>
              <a:t>sisulistele</a:t>
            </a:r>
            <a:r>
              <a:rPr lang="en-GB" b="1" i="0" dirty="0">
                <a:solidFill>
                  <a:srgbClr val="333333"/>
                </a:solidFill>
                <a:effectLst/>
                <a:latin typeface="PT Serif" panose="020A0603040505020204" pitchFamily="18" charset="-70"/>
              </a:rPr>
              <a:t> </a:t>
            </a:r>
            <a:r>
              <a:rPr lang="en-GB" b="1" i="0" dirty="0" err="1">
                <a:solidFill>
                  <a:srgbClr val="333333"/>
                </a:solidFill>
                <a:effectLst/>
                <a:latin typeface="PT Serif" panose="020A0603040505020204" pitchFamily="18" charset="-70"/>
              </a:rPr>
              <a:t>küsimustele</a:t>
            </a:r>
            <a:endParaRPr lang="en-GB" b="0" i="0" dirty="0">
              <a:solidFill>
                <a:srgbClr val="333333"/>
              </a:solidFill>
              <a:effectLst/>
              <a:latin typeface="PT Serif" panose="020A0603040505020204" pitchFamily="18" charset="-70"/>
            </a:endParaRPr>
          </a:p>
          <a:p>
            <a:pPr algn="l">
              <a:buFont typeface="Arial" panose="020B0604020202020204" pitchFamily="34" charset="0"/>
              <a:buChar char="•"/>
            </a:pPr>
            <a:r>
              <a:rPr lang="en-GB" b="0" i="0" dirty="0" err="1">
                <a:solidFill>
                  <a:srgbClr val="333333"/>
                </a:solidFill>
                <a:effectLst/>
                <a:latin typeface="PT Serif" panose="020A0603040505020204" pitchFamily="18" charset="-70"/>
              </a:rPr>
              <a:t>Valimiskampaania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teemaringi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määrab</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ühiskondlik</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olulisus</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mitte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lihtsus</a:t>
            </a:r>
            <a:r>
              <a:rPr lang="en-GB" b="0" i="0" dirty="0">
                <a:solidFill>
                  <a:srgbClr val="333333"/>
                </a:solidFill>
                <a:effectLst/>
                <a:latin typeface="PT Serif" panose="020A0603040505020204" pitchFamily="18" charset="-70"/>
              </a:rPr>
              <a:t> ja </a:t>
            </a:r>
            <a:r>
              <a:rPr lang="en-GB" b="0" i="0" dirty="0" err="1">
                <a:solidFill>
                  <a:srgbClr val="333333"/>
                </a:solidFill>
                <a:effectLst/>
                <a:latin typeface="PT Serif" panose="020A0603040505020204" pitchFamily="18" charset="-70"/>
              </a:rPr>
              <a:t>atraktiivsus</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Valimisreklaamile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eelistatakse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kampaanias</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kohtumisi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valijatega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väitlusi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artikleid</a:t>
            </a:r>
            <a:r>
              <a:rPr lang="en-GB" b="0" i="0" dirty="0">
                <a:solidFill>
                  <a:srgbClr val="333333"/>
                </a:solidFill>
                <a:effectLst/>
                <a:latin typeface="PT Serif" panose="020A0603040505020204" pitchFamily="18" charset="-70"/>
              </a:rPr>
              <a:t> ja </a:t>
            </a:r>
            <a:r>
              <a:rPr lang="en-GB" b="0" i="0" dirty="0" err="1">
                <a:solidFill>
                  <a:srgbClr val="333333"/>
                </a:solidFill>
                <a:effectLst/>
                <a:latin typeface="PT Serif" panose="020A0603040505020204" pitchFamily="18" charset="-70"/>
              </a:rPr>
              <a:t>vestlussaateid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Välditakse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kontrollimata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faktide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või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valeinfo</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teadlikku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levitamist</a:t>
            </a:r>
            <a:r>
              <a:rPr lang="en-GB" b="0" i="0" dirty="0">
                <a:solidFill>
                  <a:srgbClr val="333333"/>
                </a:solidFill>
                <a:effectLst/>
                <a:latin typeface="PT Serif" panose="020A0603040505020204" pitchFamily="18" charset="-70"/>
              </a:rPr>
              <a:t>.</a:t>
            </a:r>
          </a:p>
          <a:p>
            <a:pPr algn="l">
              <a:buFont typeface="Arial" panose="020B0604020202020204" pitchFamily="34" charset="0"/>
              <a:buChar char="•"/>
            </a:pPr>
            <a:r>
              <a:rPr lang="en-GB" b="0" i="0" dirty="0" err="1">
                <a:solidFill>
                  <a:srgbClr val="333333"/>
                </a:solidFill>
                <a:effectLst/>
                <a:latin typeface="PT Serif" panose="020A0603040505020204" pitchFamily="18" charset="-70"/>
              </a:rPr>
              <a:t>Hoidutakse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valijate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äraostmisest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Välditakse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hirmutamist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rahvusliku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sotsiaalse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rassilise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või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muu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grupikuuluvuse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alusel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vastuseisu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õhutamist</a:t>
            </a:r>
            <a:r>
              <a:rPr lang="en-GB" b="0" i="0" dirty="0">
                <a:solidFill>
                  <a:srgbClr val="333333"/>
                </a:solidFill>
                <a:effectLst/>
                <a:latin typeface="PT Serif" panose="020A0603040505020204" pitchFamily="18" charset="-70"/>
              </a:rPr>
              <a:t>.</a:t>
            </a:r>
          </a:p>
          <a:p>
            <a:pPr algn="l">
              <a:buFont typeface="Arial" panose="020B0604020202020204" pitchFamily="34" charset="0"/>
              <a:buChar char="•"/>
            </a:pPr>
            <a:r>
              <a:rPr lang="en-GB" b="0" i="0" dirty="0" err="1">
                <a:solidFill>
                  <a:srgbClr val="333333"/>
                </a:solidFill>
                <a:effectLst/>
                <a:latin typeface="PT Serif" panose="020A0603040505020204" pitchFamily="18" charset="-70"/>
              </a:rPr>
              <a:t>Valimislubadused</a:t>
            </a:r>
            <a:r>
              <a:rPr lang="en-GB" b="0" i="0" dirty="0">
                <a:solidFill>
                  <a:srgbClr val="333333"/>
                </a:solidFill>
                <a:effectLst/>
                <a:latin typeface="PT Serif" panose="020A0603040505020204" pitchFamily="18" charset="-70"/>
              </a:rPr>
              <a:t> on </a:t>
            </a:r>
            <a:r>
              <a:rPr lang="en-GB" b="0" i="0" dirty="0" err="1">
                <a:solidFill>
                  <a:srgbClr val="333333"/>
                </a:solidFill>
                <a:effectLst/>
                <a:latin typeface="PT Serif" panose="020A0603040505020204" pitchFamily="18" charset="-70"/>
              </a:rPr>
              <a:t>seotud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valitava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esinduskogu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pädevusega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keskenduvad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enam</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plaanitavale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poliitikale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mitte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mõne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konkreetse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isiku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või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grupi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headele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või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halbadele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omadustele</a:t>
            </a:r>
            <a:r>
              <a:rPr lang="en-GB" b="0" i="0" dirty="0">
                <a:solidFill>
                  <a:srgbClr val="333333"/>
                </a:solidFill>
                <a:effectLst/>
                <a:latin typeface="PT Serif" panose="020A0603040505020204" pitchFamily="18" charset="-70"/>
              </a:rPr>
              <a:t>.</a:t>
            </a:r>
          </a:p>
          <a:p>
            <a:pPr algn="l">
              <a:buFont typeface="Arial" panose="020B0604020202020204" pitchFamily="34" charset="0"/>
              <a:buChar char="•"/>
            </a:pPr>
            <a:r>
              <a:rPr lang="en-GB" b="0" i="0" dirty="0" err="1">
                <a:solidFill>
                  <a:srgbClr val="333333"/>
                </a:solidFill>
                <a:effectLst/>
                <a:latin typeface="PT Serif" panose="020A0603040505020204" pitchFamily="18" charset="-70"/>
              </a:rPr>
              <a:t>Rahaliselt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hinnatava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valimislubaduse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puhul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tuuakse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välja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nende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maksumus</a:t>
            </a:r>
            <a:r>
              <a:rPr lang="en-GB" b="0" i="0" dirty="0">
                <a:solidFill>
                  <a:srgbClr val="333333"/>
                </a:solidFill>
                <a:effectLst/>
                <a:latin typeface="PT Serif" panose="020A0603040505020204" pitchFamily="18" charset="-70"/>
              </a:rPr>
              <a:t> ja </a:t>
            </a:r>
            <a:r>
              <a:rPr lang="en-GB" b="0" i="0" dirty="0" err="1">
                <a:solidFill>
                  <a:srgbClr val="333333"/>
                </a:solidFill>
                <a:effectLst/>
                <a:latin typeface="PT Serif" panose="020A0603040505020204" pitchFamily="18" charset="-70"/>
              </a:rPr>
              <a:t>rahastamisallikas</a:t>
            </a:r>
            <a:r>
              <a:rPr lang="en-GB" b="0" i="0" dirty="0">
                <a:solidFill>
                  <a:srgbClr val="333333"/>
                </a:solidFill>
                <a:effectLst/>
                <a:latin typeface="PT Serif" panose="020A0603040505020204" pitchFamily="18" charset="-70"/>
              </a:rPr>
              <a:t>.</a:t>
            </a:r>
          </a:p>
          <a:p>
            <a:pPr marL="0" indent="0">
              <a:buNone/>
            </a:pPr>
            <a:endParaRPr lang="et-EE" dirty="0">
              <a:solidFill>
                <a:srgbClr val="262626"/>
              </a:solidFill>
              <a:latin typeface="Charter"/>
            </a:endParaRPr>
          </a:p>
          <a:p>
            <a:pPr marL="0" indent="0">
              <a:buNone/>
            </a:pPr>
            <a:r>
              <a:rPr lang="et-EE" dirty="0">
                <a:solidFill>
                  <a:srgbClr val="262626"/>
                </a:solidFill>
                <a:latin typeface="Charter"/>
                <a:hlinkClick r:id="rId2"/>
              </a:rPr>
              <a:t>https://heakodanik.ee/hea-valimistava-tekst/</a:t>
            </a:r>
            <a:r>
              <a:rPr lang="et-EE" dirty="0">
                <a:solidFill>
                  <a:srgbClr val="262626"/>
                </a:solidFill>
                <a:latin typeface="Charter"/>
              </a:rPr>
              <a:t> </a:t>
            </a:r>
          </a:p>
        </p:txBody>
      </p:sp>
    </p:spTree>
    <p:extLst>
      <p:ext uri="{BB962C8B-B14F-4D97-AF65-F5344CB8AC3E}">
        <p14:creationId xmlns:p14="http://schemas.microsoft.com/office/powerpoint/2010/main" val="104330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Hea valimistava</a:t>
            </a:r>
          </a:p>
        </p:txBody>
      </p:sp>
      <p:sp>
        <p:nvSpPr>
          <p:cNvPr id="4" name="Sisu kohatäide 3">
            <a:extLst>
              <a:ext uri="{FF2B5EF4-FFF2-40B4-BE49-F238E27FC236}">
                <a16:creationId xmlns:a16="http://schemas.microsoft.com/office/drawing/2014/main" id="{D3C436D6-D2D9-06E1-5105-30FB2F94740D}"/>
              </a:ext>
            </a:extLst>
          </p:cNvPr>
          <p:cNvSpPr>
            <a:spLocks noGrp="1"/>
          </p:cNvSpPr>
          <p:nvPr>
            <p:ph idx="1"/>
          </p:nvPr>
        </p:nvSpPr>
        <p:spPr>
          <a:xfrm>
            <a:off x="1119322" y="2234452"/>
            <a:ext cx="10515600" cy="4351338"/>
          </a:xfrm>
        </p:spPr>
        <p:txBody>
          <a:bodyPr>
            <a:normAutofit fontScale="92500" lnSpcReduction="10000"/>
          </a:bodyPr>
          <a:lstStyle/>
          <a:p>
            <a:endParaRPr lang="et-EE" b="0" i="0" dirty="0">
              <a:solidFill>
                <a:srgbClr val="262626"/>
              </a:solidFill>
              <a:effectLst/>
              <a:latin typeface="Charter"/>
            </a:endParaRPr>
          </a:p>
          <a:p>
            <a:endParaRPr lang="et-EE" dirty="0">
              <a:solidFill>
                <a:srgbClr val="262626"/>
              </a:solidFill>
              <a:latin typeface="Charter"/>
            </a:endParaRPr>
          </a:p>
          <a:p>
            <a:pPr algn="l"/>
            <a:r>
              <a:rPr lang="en-GB" b="1" i="0" dirty="0" err="1">
                <a:solidFill>
                  <a:srgbClr val="333333"/>
                </a:solidFill>
                <a:effectLst/>
                <a:latin typeface="PT Serif" panose="020A0603040505020204" pitchFamily="18" charset="-70"/>
              </a:rPr>
              <a:t>Kandidaatide</a:t>
            </a:r>
            <a:r>
              <a:rPr lang="en-GB" b="1" i="0" dirty="0">
                <a:solidFill>
                  <a:srgbClr val="333333"/>
                </a:solidFill>
                <a:effectLst/>
                <a:latin typeface="PT Serif" panose="020A0603040505020204" pitchFamily="18" charset="-70"/>
              </a:rPr>
              <a:t> </a:t>
            </a:r>
            <a:r>
              <a:rPr lang="en-GB" b="1" i="0" dirty="0" err="1">
                <a:solidFill>
                  <a:srgbClr val="333333"/>
                </a:solidFill>
                <a:effectLst/>
                <a:latin typeface="PT Serif" panose="020A0603040505020204" pitchFamily="18" charset="-70"/>
              </a:rPr>
              <a:t>poliitilised</a:t>
            </a:r>
            <a:r>
              <a:rPr lang="en-GB" b="1" i="0" dirty="0">
                <a:solidFill>
                  <a:srgbClr val="333333"/>
                </a:solidFill>
                <a:effectLst/>
                <a:latin typeface="PT Serif" panose="020A0603040505020204" pitchFamily="18" charset="-70"/>
              </a:rPr>
              <a:t> </a:t>
            </a:r>
            <a:r>
              <a:rPr lang="en-GB" b="1" i="0" dirty="0" err="1">
                <a:solidFill>
                  <a:srgbClr val="333333"/>
                </a:solidFill>
                <a:effectLst/>
                <a:latin typeface="PT Serif" panose="020A0603040505020204" pitchFamily="18" charset="-70"/>
              </a:rPr>
              <a:t>vaated</a:t>
            </a:r>
            <a:r>
              <a:rPr lang="en-GB" b="1" i="0" dirty="0">
                <a:solidFill>
                  <a:srgbClr val="333333"/>
                </a:solidFill>
                <a:effectLst/>
                <a:latin typeface="PT Serif" panose="020A0603040505020204" pitchFamily="18" charset="-70"/>
              </a:rPr>
              <a:t> ja </a:t>
            </a:r>
            <a:r>
              <a:rPr lang="en-GB" b="1" i="0" dirty="0" err="1">
                <a:solidFill>
                  <a:srgbClr val="333333"/>
                </a:solidFill>
                <a:effectLst/>
                <a:latin typeface="PT Serif" panose="020A0603040505020204" pitchFamily="18" charset="-70"/>
              </a:rPr>
              <a:t>seisukohad</a:t>
            </a:r>
            <a:r>
              <a:rPr lang="en-GB" b="1" i="0" dirty="0">
                <a:solidFill>
                  <a:srgbClr val="333333"/>
                </a:solidFill>
                <a:effectLst/>
                <a:latin typeface="PT Serif" panose="020A0603040505020204" pitchFamily="18" charset="-70"/>
              </a:rPr>
              <a:t> on </a:t>
            </a:r>
            <a:r>
              <a:rPr lang="en-GB" b="1" i="0" dirty="0" err="1">
                <a:solidFill>
                  <a:srgbClr val="333333"/>
                </a:solidFill>
                <a:effectLst/>
                <a:latin typeface="PT Serif" panose="020A0603040505020204" pitchFamily="18" charset="-70"/>
              </a:rPr>
              <a:t>avalikud</a:t>
            </a:r>
            <a:endParaRPr lang="en-GB" b="0" i="0" dirty="0">
              <a:solidFill>
                <a:srgbClr val="333333"/>
              </a:solidFill>
              <a:effectLst/>
              <a:latin typeface="PT Serif" panose="020A0603040505020204" pitchFamily="18" charset="-70"/>
            </a:endParaRPr>
          </a:p>
          <a:p>
            <a:pPr algn="l">
              <a:buFont typeface="Arial" panose="020B0604020202020204" pitchFamily="34" charset="0"/>
              <a:buChar char="•"/>
            </a:pPr>
            <a:r>
              <a:rPr lang="en-GB" b="0" i="0" dirty="0" err="1">
                <a:solidFill>
                  <a:srgbClr val="333333"/>
                </a:solidFill>
                <a:effectLst/>
                <a:latin typeface="PT Serif" panose="020A0603040505020204" pitchFamily="18" charset="-70"/>
              </a:rPr>
              <a:t>Valimisnimekirja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kantud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kandidaadid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varja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oma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erakondlikku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kuuluvust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poliitilisi</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vaateid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ega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seotust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erinevate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huvigruppidega</a:t>
            </a:r>
            <a:r>
              <a:rPr lang="en-GB" b="0" i="0" dirty="0">
                <a:solidFill>
                  <a:srgbClr val="333333"/>
                </a:solidFill>
                <a:effectLst/>
                <a:latin typeface="PT Serif" panose="020A0603040505020204" pitchFamily="18" charset="-70"/>
              </a:rPr>
              <a:t>.</a:t>
            </a:r>
          </a:p>
          <a:p>
            <a:pPr algn="l">
              <a:buFont typeface="Arial" panose="020B0604020202020204" pitchFamily="34" charset="0"/>
              <a:buChar char="•"/>
            </a:pPr>
            <a:r>
              <a:rPr lang="en-GB" b="0" i="0" dirty="0" err="1">
                <a:solidFill>
                  <a:srgbClr val="333333"/>
                </a:solidFill>
                <a:effectLst/>
                <a:latin typeface="PT Serif" panose="020A0603040505020204" pitchFamily="18" charset="-70"/>
              </a:rPr>
              <a:t>Kandidaadid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kelle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olemasolev</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mandaat</a:t>
            </a:r>
            <a:r>
              <a:rPr lang="en-GB" b="0" i="0" dirty="0">
                <a:solidFill>
                  <a:srgbClr val="333333"/>
                </a:solidFill>
                <a:effectLst/>
                <a:latin typeface="PT Serif" panose="020A0603040505020204" pitchFamily="18" charset="-70"/>
              </a:rPr>
              <a:t> on </a:t>
            </a:r>
            <a:r>
              <a:rPr lang="en-GB" b="0" i="0" dirty="0" err="1">
                <a:solidFill>
                  <a:srgbClr val="333333"/>
                </a:solidFill>
                <a:effectLst/>
                <a:latin typeface="PT Serif" panose="020A0603040505020204" pitchFamily="18" charset="-70"/>
              </a:rPr>
              <a:t>ühitamatu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valitava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esinduskogu</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mandaadiga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teatavad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hiljemalt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valimisnimekirja</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kandmise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hetkest</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avalikult</a:t>
            </a:r>
            <a:r>
              <a:rPr lang="en-GB" b="0" i="0" dirty="0">
                <a:solidFill>
                  <a:srgbClr val="333333"/>
                </a:solidFill>
                <a:effectLst/>
                <a:latin typeface="PT Serif" panose="020A0603040505020204" pitchFamily="18" charset="-70"/>
              </a:rPr>
              <a:t>, kas </a:t>
            </a:r>
            <a:r>
              <a:rPr lang="en-GB" b="0" i="0" dirty="0" err="1">
                <a:solidFill>
                  <a:srgbClr val="333333"/>
                </a:solidFill>
                <a:effectLst/>
                <a:latin typeface="PT Serif" panose="020A0603040505020204" pitchFamily="18" charset="-70"/>
              </a:rPr>
              <a:t>nad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asuvad</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valituks</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osutumise</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korral</a:t>
            </a:r>
            <a:r>
              <a:rPr lang="en-GB" b="0" i="0" dirty="0">
                <a:solidFill>
                  <a:srgbClr val="333333"/>
                </a:solidFill>
                <a:effectLst/>
                <a:latin typeface="PT Serif" panose="020A0603040505020204" pitchFamily="18" charset="-70"/>
              </a:rPr>
              <a:t> </a:t>
            </a:r>
            <a:r>
              <a:rPr lang="en-GB" b="0" i="0" dirty="0" err="1">
                <a:solidFill>
                  <a:srgbClr val="333333"/>
                </a:solidFill>
                <a:effectLst/>
                <a:latin typeface="PT Serif" panose="020A0603040505020204" pitchFamily="18" charset="-70"/>
              </a:rPr>
              <a:t>esinduskogusse</a:t>
            </a:r>
            <a:r>
              <a:rPr lang="en-GB" b="0" i="0" dirty="0">
                <a:solidFill>
                  <a:srgbClr val="333333"/>
                </a:solidFill>
                <a:effectLst/>
                <a:latin typeface="PT Serif" panose="020A0603040505020204" pitchFamily="18" charset="-70"/>
              </a:rPr>
              <a:t>.</a:t>
            </a:r>
          </a:p>
          <a:p>
            <a:pPr marL="0" indent="0">
              <a:buNone/>
            </a:pPr>
            <a:endParaRPr lang="et-EE" dirty="0">
              <a:solidFill>
                <a:srgbClr val="262626"/>
              </a:solidFill>
              <a:latin typeface="Charter"/>
            </a:endParaRPr>
          </a:p>
          <a:p>
            <a:pPr marL="0" indent="0">
              <a:buNone/>
            </a:pPr>
            <a:r>
              <a:rPr lang="et-EE" dirty="0">
                <a:solidFill>
                  <a:srgbClr val="262626"/>
                </a:solidFill>
                <a:latin typeface="Charter"/>
                <a:hlinkClick r:id="rId2"/>
              </a:rPr>
              <a:t>https://heakodanik.ee/hea-valimistava-tekst/</a:t>
            </a:r>
            <a:r>
              <a:rPr lang="et-EE" dirty="0">
                <a:solidFill>
                  <a:srgbClr val="262626"/>
                </a:solidFill>
                <a:latin typeface="Charter"/>
              </a:rPr>
              <a:t> </a:t>
            </a:r>
          </a:p>
        </p:txBody>
      </p:sp>
    </p:spTree>
    <p:extLst>
      <p:ext uri="{BB962C8B-B14F-4D97-AF65-F5344CB8AC3E}">
        <p14:creationId xmlns:p14="http://schemas.microsoft.com/office/powerpoint/2010/main" val="412018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Elektroonilise hääletamise hea tava</a:t>
            </a:r>
          </a:p>
        </p:txBody>
      </p:sp>
      <p:sp>
        <p:nvSpPr>
          <p:cNvPr id="4" name="Sisu kohatäide 3">
            <a:extLst>
              <a:ext uri="{FF2B5EF4-FFF2-40B4-BE49-F238E27FC236}">
                <a16:creationId xmlns:a16="http://schemas.microsoft.com/office/drawing/2014/main" id="{D3C436D6-D2D9-06E1-5105-30FB2F94740D}"/>
              </a:ext>
            </a:extLst>
          </p:cNvPr>
          <p:cNvSpPr>
            <a:spLocks noGrp="1"/>
          </p:cNvSpPr>
          <p:nvPr>
            <p:ph idx="1"/>
          </p:nvPr>
        </p:nvSpPr>
        <p:spPr>
          <a:xfrm>
            <a:off x="1119322" y="2234452"/>
            <a:ext cx="10515600" cy="3987832"/>
          </a:xfrm>
        </p:spPr>
        <p:txBody>
          <a:bodyPr>
            <a:normAutofit fontScale="62500" lnSpcReduction="20000"/>
          </a:bodyPr>
          <a:lstStyle/>
          <a:p>
            <a:pPr marL="0" indent="0">
              <a:buNone/>
            </a:pPr>
            <a:r>
              <a:rPr lang="et-EE" b="1" i="0" dirty="0">
                <a:solidFill>
                  <a:srgbClr val="262626"/>
                </a:solidFill>
                <a:effectLst/>
                <a:latin typeface="Charter"/>
              </a:rPr>
              <a:t>Olulisemad punktid</a:t>
            </a:r>
          </a:p>
          <a:p>
            <a:pPr marL="0" indent="0" algn="l">
              <a:buNone/>
            </a:pPr>
            <a:r>
              <a:rPr lang="en-GB" b="0" i="0" dirty="0" err="1">
                <a:solidFill>
                  <a:srgbClr val="292B2C"/>
                </a:solidFill>
                <a:effectLst/>
                <a:latin typeface="Roboto" panose="02000000000000000000" pitchFamily="2" charset="0"/>
              </a:rPr>
              <a:t>Erakond</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ei</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korraldada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kollektiivseid</a:t>
            </a:r>
            <a:r>
              <a:rPr lang="en-GB" b="0" i="0" dirty="0">
                <a:solidFill>
                  <a:srgbClr val="292B2C"/>
                </a:solidFill>
                <a:effectLst/>
                <a:latin typeface="Roboto" panose="02000000000000000000" pitchFamily="2" charset="0"/>
              </a:rPr>
              <a:t> e-</a:t>
            </a:r>
            <a:r>
              <a:rPr lang="en-GB" b="0" i="0" dirty="0" err="1">
                <a:solidFill>
                  <a:srgbClr val="292B2C"/>
                </a:solidFill>
                <a:effectLst/>
                <a:latin typeface="Roboto" panose="02000000000000000000" pitchFamily="2" charset="0"/>
              </a:rPr>
              <a:t>hääletamise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üritusi</a:t>
            </a:r>
            <a:r>
              <a:rPr lang="en-GB" b="0" i="0" dirty="0">
                <a:solidFill>
                  <a:srgbClr val="292B2C"/>
                </a:solidFill>
                <a:effectLst/>
                <a:latin typeface="Roboto" panose="02000000000000000000" pitchFamily="2" charset="0"/>
              </a:rPr>
              <a:t> (e-</a:t>
            </a:r>
            <a:r>
              <a:rPr lang="en-GB" b="0" i="0" dirty="0" err="1">
                <a:solidFill>
                  <a:srgbClr val="292B2C"/>
                </a:solidFill>
                <a:effectLst/>
                <a:latin typeface="Roboto" panose="02000000000000000000" pitchFamily="2" charset="0"/>
              </a:rPr>
              <a:t>hääletamise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kontorite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või</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teeninduslettide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avamine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jms</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kuivõrd</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seda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laadi</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tegevust</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võib</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käsitleda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valimisvabaduse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rikkumisena</a:t>
            </a:r>
            <a:r>
              <a:rPr lang="en-GB" b="0" i="0" dirty="0">
                <a:solidFill>
                  <a:srgbClr val="292B2C"/>
                </a:solidFill>
                <a:effectLst/>
                <a:latin typeface="Roboto" panose="02000000000000000000" pitchFamily="2" charset="0"/>
              </a:rPr>
              <a:t>.</a:t>
            </a:r>
          </a:p>
          <a:p>
            <a:pPr marL="0" indent="0" algn="l">
              <a:buNone/>
            </a:pPr>
            <a:r>
              <a:rPr lang="en-GB" b="0" i="0" dirty="0">
                <a:solidFill>
                  <a:srgbClr val="292B2C"/>
                </a:solidFill>
                <a:effectLst/>
                <a:latin typeface="Roboto" panose="02000000000000000000" pitchFamily="2" charset="0"/>
              </a:rPr>
              <a:t>E-</a:t>
            </a:r>
            <a:r>
              <a:rPr lang="en-GB" b="0" i="0" dirty="0" err="1">
                <a:solidFill>
                  <a:srgbClr val="292B2C"/>
                </a:solidFill>
                <a:effectLst/>
                <a:latin typeface="Roboto" panose="02000000000000000000" pitchFamily="2" charset="0"/>
              </a:rPr>
              <a:t>hääletamisel</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tuleb</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järgida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põhiseaduslikku</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nõuet</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mille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kohaselt</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valija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peab</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saama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hääletada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vabalt</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kartmata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halvakspanu</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või</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ootamata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heakskiitu</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Selle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nõude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täitmiseks</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hääletatakse</a:t>
            </a:r>
            <a:r>
              <a:rPr lang="en-GB" b="0" i="0" dirty="0">
                <a:solidFill>
                  <a:srgbClr val="292B2C"/>
                </a:solidFill>
                <a:effectLst/>
                <a:latin typeface="Roboto" panose="02000000000000000000" pitchFamily="2" charset="0"/>
              </a:rPr>
              <a:t> ka </a:t>
            </a:r>
            <a:r>
              <a:rPr lang="en-GB" b="0" i="0" dirty="0" err="1">
                <a:solidFill>
                  <a:srgbClr val="292B2C"/>
                </a:solidFill>
                <a:effectLst/>
                <a:latin typeface="Roboto" panose="02000000000000000000" pitchFamily="2" charset="0"/>
              </a:rPr>
              <a:t>Interneti</a:t>
            </a:r>
            <a:r>
              <a:rPr lang="en-GB" b="0" i="0" dirty="0">
                <a:solidFill>
                  <a:srgbClr val="292B2C"/>
                </a:solidFill>
                <a:effectLst/>
                <a:latin typeface="Roboto" panose="02000000000000000000" pitchFamily="2" charset="0"/>
              </a:rPr>
              <a:t> teel </a:t>
            </a:r>
            <a:r>
              <a:rPr lang="en-GB" b="0" i="0" dirty="0" err="1">
                <a:solidFill>
                  <a:srgbClr val="292B2C"/>
                </a:solidFill>
                <a:effectLst/>
                <a:latin typeface="Roboto" panose="02000000000000000000" pitchFamily="2" charset="0"/>
              </a:rPr>
              <a:t>teiste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pilkude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eest</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varjatult</a:t>
            </a:r>
            <a:r>
              <a:rPr lang="en-GB" b="0" i="0" dirty="0">
                <a:solidFill>
                  <a:srgbClr val="292B2C"/>
                </a:solidFill>
                <a:effectLst/>
                <a:latin typeface="Roboto" panose="02000000000000000000" pitchFamily="2" charset="0"/>
              </a:rPr>
              <a:t>.</a:t>
            </a:r>
          </a:p>
          <a:p>
            <a:pPr marL="0" indent="0" algn="l">
              <a:buNone/>
            </a:pPr>
            <a:r>
              <a:rPr lang="en-GB" b="0" i="0" dirty="0">
                <a:solidFill>
                  <a:srgbClr val="292B2C"/>
                </a:solidFill>
                <a:effectLst/>
                <a:latin typeface="Roboto" panose="02000000000000000000" pitchFamily="2" charset="0"/>
              </a:rPr>
              <a:t>E-</a:t>
            </a:r>
            <a:r>
              <a:rPr lang="en-GB" b="0" i="0" dirty="0" err="1">
                <a:solidFill>
                  <a:srgbClr val="292B2C"/>
                </a:solidFill>
                <a:effectLst/>
                <a:latin typeface="Roboto" panose="02000000000000000000" pitchFamily="2" charset="0"/>
              </a:rPr>
              <a:t>hääletaja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hääletab</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ise</a:t>
            </a:r>
            <a:r>
              <a:rPr lang="en-GB" b="0" i="0" dirty="0">
                <a:solidFill>
                  <a:srgbClr val="292B2C"/>
                </a:solidFill>
                <a:effectLst/>
                <a:latin typeface="Roboto" panose="02000000000000000000" pitchFamily="2" charset="0"/>
              </a:rPr>
              <a:t>.  Oma </a:t>
            </a:r>
            <a:r>
              <a:rPr lang="en-GB" b="0" i="0" dirty="0" err="1">
                <a:solidFill>
                  <a:srgbClr val="292B2C"/>
                </a:solidFill>
                <a:effectLst/>
                <a:latin typeface="Roboto" panose="02000000000000000000" pitchFamily="2" charset="0"/>
              </a:rPr>
              <a:t>digitaalse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identiteedi</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üleandmine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teisele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isikule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valiku</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tegemiseks</a:t>
            </a:r>
            <a:r>
              <a:rPr lang="en-GB" b="0" i="0" dirty="0">
                <a:solidFill>
                  <a:srgbClr val="292B2C"/>
                </a:solidFill>
                <a:effectLst/>
                <a:latin typeface="Roboto" panose="02000000000000000000" pitchFamily="2" charset="0"/>
              </a:rPr>
              <a:t> on </a:t>
            </a:r>
            <a:r>
              <a:rPr lang="en-GB" b="0" i="0" dirty="0" err="1">
                <a:solidFill>
                  <a:srgbClr val="292B2C"/>
                </a:solidFill>
                <a:effectLst/>
                <a:latin typeface="Roboto" panose="02000000000000000000" pitchFamily="2" charset="0"/>
              </a:rPr>
              <a:t>lubamatu</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nagu</a:t>
            </a:r>
            <a:r>
              <a:rPr lang="en-GB" b="0" i="0" dirty="0">
                <a:solidFill>
                  <a:srgbClr val="292B2C"/>
                </a:solidFill>
                <a:effectLst/>
                <a:latin typeface="Roboto" panose="02000000000000000000" pitchFamily="2" charset="0"/>
              </a:rPr>
              <a:t> ka </a:t>
            </a:r>
            <a:r>
              <a:rPr lang="en-GB" b="0" i="0" dirty="0" err="1">
                <a:solidFill>
                  <a:srgbClr val="292B2C"/>
                </a:solidFill>
                <a:effectLst/>
                <a:latin typeface="Roboto" panose="02000000000000000000" pitchFamily="2" charset="0"/>
              </a:rPr>
              <a:t>teiste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isikute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digitaalse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identiteedi</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kasutamine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tema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asemel</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valiku</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tegemiseks</a:t>
            </a:r>
            <a:r>
              <a:rPr lang="en-GB" b="0" i="0" dirty="0">
                <a:solidFill>
                  <a:srgbClr val="292B2C"/>
                </a:solidFill>
                <a:effectLst/>
                <a:latin typeface="Roboto" panose="02000000000000000000" pitchFamily="2" charset="0"/>
              </a:rPr>
              <a:t>. Kui </a:t>
            </a:r>
            <a:r>
              <a:rPr lang="en-GB" b="0" i="0" dirty="0" err="1">
                <a:solidFill>
                  <a:srgbClr val="292B2C"/>
                </a:solidFill>
                <a:effectLst/>
                <a:latin typeface="Roboto" panose="02000000000000000000" pitchFamily="2" charset="0"/>
              </a:rPr>
              <a:t>inimene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ise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ei</a:t>
            </a:r>
            <a:r>
              <a:rPr lang="en-GB" b="0" i="0" dirty="0">
                <a:solidFill>
                  <a:srgbClr val="292B2C"/>
                </a:solidFill>
                <a:effectLst/>
                <a:latin typeface="Roboto" panose="02000000000000000000" pitchFamily="2" charset="0"/>
              </a:rPr>
              <a:t> ole </a:t>
            </a:r>
            <a:r>
              <a:rPr lang="en-GB" b="0" i="0" dirty="0" err="1">
                <a:solidFill>
                  <a:srgbClr val="292B2C"/>
                </a:solidFill>
                <a:effectLst/>
                <a:latin typeface="Roboto" panose="02000000000000000000" pitchFamily="2" charset="0"/>
              </a:rPr>
              <a:t>võimeline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hääletama</a:t>
            </a:r>
            <a:r>
              <a:rPr lang="en-GB" b="0" i="0" dirty="0">
                <a:solidFill>
                  <a:srgbClr val="292B2C"/>
                </a:solidFill>
                <a:effectLst/>
                <a:latin typeface="Roboto" panose="02000000000000000000" pitchFamily="2" charset="0"/>
              </a:rPr>
              <a:t>, on </a:t>
            </a:r>
            <a:r>
              <a:rPr lang="en-GB" b="0" i="0" dirty="0" err="1">
                <a:solidFill>
                  <a:srgbClr val="292B2C"/>
                </a:solidFill>
                <a:effectLst/>
                <a:latin typeface="Roboto" panose="02000000000000000000" pitchFamily="2" charset="0"/>
              </a:rPr>
              <a:t>teda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lubatud</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abistada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sarnaselt</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pabersedeliga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hääletamisel</a:t>
            </a:r>
            <a:r>
              <a:rPr lang="en-GB" b="0" i="0" dirty="0">
                <a:solidFill>
                  <a:srgbClr val="292B2C"/>
                </a:solidFill>
                <a:effectLst/>
                <a:latin typeface="Roboto" panose="02000000000000000000" pitchFamily="2" charset="0"/>
              </a:rPr>
              <a:t>.</a:t>
            </a:r>
            <a:endParaRPr lang="et-EE" b="0" i="0" dirty="0">
              <a:solidFill>
                <a:srgbClr val="292B2C"/>
              </a:solidFill>
              <a:effectLst/>
              <a:latin typeface="Roboto" panose="02000000000000000000" pitchFamily="2" charset="0"/>
            </a:endParaRPr>
          </a:p>
          <a:p>
            <a:pPr marL="0" indent="0">
              <a:buNone/>
            </a:pPr>
            <a:r>
              <a:rPr lang="en-GB" b="0" i="0" dirty="0" err="1">
                <a:solidFill>
                  <a:srgbClr val="292B2C"/>
                </a:solidFill>
                <a:effectLst/>
                <a:latin typeface="Roboto" panose="02000000000000000000" pitchFamily="2" charset="0"/>
              </a:rPr>
              <a:t>Valimiskampaania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käigus</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ega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pärast</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valimisi</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ei</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seata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juhul</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kui</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järgitakse</a:t>
            </a:r>
            <a:r>
              <a:rPr lang="en-GB" b="0" i="0" dirty="0">
                <a:solidFill>
                  <a:srgbClr val="292B2C"/>
                </a:solidFill>
                <a:effectLst/>
                <a:latin typeface="Roboto" panose="02000000000000000000" pitchFamily="2" charset="0"/>
              </a:rPr>
              <a:t> e-</a:t>
            </a:r>
            <a:r>
              <a:rPr lang="en-GB" b="0" i="0" dirty="0" err="1">
                <a:solidFill>
                  <a:srgbClr val="292B2C"/>
                </a:solidFill>
                <a:effectLst/>
                <a:latin typeface="Roboto" panose="02000000000000000000" pitchFamily="2" charset="0"/>
              </a:rPr>
              <a:t>hääletamise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seadustatud</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protseduure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päevapoliitilistel</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kaalutlustel</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küsimuse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alla</a:t>
            </a:r>
            <a:r>
              <a:rPr lang="en-GB" b="0" i="0" dirty="0">
                <a:solidFill>
                  <a:srgbClr val="292B2C"/>
                </a:solidFill>
                <a:effectLst/>
                <a:latin typeface="Roboto" panose="02000000000000000000" pitchFamily="2" charset="0"/>
              </a:rPr>
              <a:t> e-</a:t>
            </a:r>
            <a:r>
              <a:rPr lang="en-GB" b="0" i="0" dirty="0" err="1">
                <a:solidFill>
                  <a:srgbClr val="292B2C"/>
                </a:solidFill>
                <a:effectLst/>
                <a:latin typeface="Roboto" panose="02000000000000000000" pitchFamily="2" charset="0"/>
              </a:rPr>
              <a:t>hääletamist</a:t>
            </a:r>
            <a:r>
              <a:rPr lang="en-GB" b="0" i="0" dirty="0">
                <a:solidFill>
                  <a:srgbClr val="292B2C"/>
                </a:solidFill>
                <a:effectLst/>
                <a:latin typeface="Roboto" panose="02000000000000000000" pitchFamily="2" charset="0"/>
              </a:rPr>
              <a:t> ja </a:t>
            </a:r>
            <a:r>
              <a:rPr lang="en-GB" b="0" i="0" dirty="0" err="1">
                <a:solidFill>
                  <a:srgbClr val="292B2C"/>
                </a:solidFill>
                <a:effectLst/>
                <a:latin typeface="Roboto" panose="02000000000000000000" pitchFamily="2" charset="0"/>
              </a:rPr>
              <a:t>seega</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kogu</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valimiste</a:t>
            </a:r>
            <a:r>
              <a:rPr lang="en-GB" b="0" i="0" dirty="0">
                <a:solidFill>
                  <a:srgbClr val="292B2C"/>
                </a:solidFill>
                <a:effectLst/>
                <a:latin typeface="Roboto" panose="02000000000000000000" pitchFamily="2" charset="0"/>
              </a:rPr>
              <a:t> </a:t>
            </a:r>
            <a:r>
              <a:rPr lang="en-GB" b="0" i="0" dirty="0" err="1">
                <a:solidFill>
                  <a:srgbClr val="292B2C"/>
                </a:solidFill>
                <a:effectLst/>
                <a:latin typeface="Roboto" panose="02000000000000000000" pitchFamily="2" charset="0"/>
              </a:rPr>
              <a:t>legitiimsust</a:t>
            </a:r>
            <a:r>
              <a:rPr lang="en-GB" b="0" i="0" dirty="0">
                <a:solidFill>
                  <a:srgbClr val="292B2C"/>
                </a:solidFill>
                <a:effectLst/>
                <a:latin typeface="Roboto" panose="02000000000000000000" pitchFamily="2" charset="0"/>
              </a:rPr>
              <a:t>.</a:t>
            </a:r>
          </a:p>
          <a:p>
            <a:pPr marL="0" indent="0" algn="l">
              <a:buNone/>
            </a:pPr>
            <a:endParaRPr lang="en-GB" b="0" i="0" dirty="0">
              <a:solidFill>
                <a:srgbClr val="292B2C"/>
              </a:solidFill>
              <a:effectLst/>
              <a:latin typeface="Roboto" panose="02000000000000000000" pitchFamily="2" charset="0"/>
            </a:endParaRPr>
          </a:p>
          <a:p>
            <a:pPr marL="0" indent="0">
              <a:buNone/>
            </a:pPr>
            <a:r>
              <a:rPr lang="et-EE" dirty="0">
                <a:solidFill>
                  <a:srgbClr val="262626"/>
                </a:solidFill>
                <a:latin typeface="Charter"/>
                <a:hlinkClick r:id="rId2"/>
              </a:rPr>
              <a:t>https://www.valimised.ee/et/e-haaletamine/e-haaletamisest-lahemalt/elektroonilise-haaletamise-hea-tava</a:t>
            </a:r>
            <a:r>
              <a:rPr lang="et-EE" dirty="0">
                <a:solidFill>
                  <a:srgbClr val="262626"/>
                </a:solidFill>
                <a:latin typeface="Charter"/>
              </a:rPr>
              <a:t> </a:t>
            </a:r>
          </a:p>
        </p:txBody>
      </p:sp>
    </p:spTree>
    <p:extLst>
      <p:ext uri="{BB962C8B-B14F-4D97-AF65-F5344CB8AC3E}">
        <p14:creationId xmlns:p14="http://schemas.microsoft.com/office/powerpoint/2010/main" val="416902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898" name="Pealkiri 1">
            <a:extLst>
              <a:ext uri="{FF2B5EF4-FFF2-40B4-BE49-F238E27FC236}">
                <a16:creationId xmlns:a16="http://schemas.microsoft.com/office/drawing/2014/main" id="{A2137EB0-7A9F-4779-B351-4F1F4CFD8C42}"/>
              </a:ext>
            </a:extLst>
          </p:cNvPr>
          <p:cNvSpPr>
            <a:spLocks noGrp="1"/>
          </p:cNvSpPr>
          <p:nvPr>
            <p:ph type="title"/>
          </p:nvPr>
        </p:nvSpPr>
        <p:spPr>
          <a:xfrm>
            <a:off x="958506" y="800392"/>
            <a:ext cx="10264697" cy="1212102"/>
          </a:xfrm>
        </p:spPr>
        <p:txBody>
          <a:bodyPr>
            <a:normAutofit/>
          </a:bodyPr>
          <a:lstStyle/>
          <a:p>
            <a:r>
              <a:rPr lang="et-EE" altLang="et-EE" sz="4000" dirty="0">
                <a:solidFill>
                  <a:srgbClr val="FFFFFF"/>
                </a:solidFill>
              </a:rPr>
              <a:t>Näited</a:t>
            </a:r>
          </a:p>
        </p:txBody>
      </p:sp>
      <p:sp>
        <p:nvSpPr>
          <p:cNvPr id="80899" name="Sisu kohatäide 2">
            <a:extLst>
              <a:ext uri="{FF2B5EF4-FFF2-40B4-BE49-F238E27FC236}">
                <a16:creationId xmlns:a16="http://schemas.microsoft.com/office/drawing/2014/main" id="{A6AA8281-A231-48EF-8AD3-8F2ABC09BA10}"/>
              </a:ext>
            </a:extLst>
          </p:cNvPr>
          <p:cNvSpPr>
            <a:spLocks noGrp="1"/>
          </p:cNvSpPr>
          <p:nvPr>
            <p:ph idx="1"/>
          </p:nvPr>
        </p:nvSpPr>
        <p:spPr>
          <a:xfrm>
            <a:off x="1119322" y="4473139"/>
            <a:ext cx="9708995" cy="1907408"/>
          </a:xfrm>
        </p:spPr>
        <p:txBody>
          <a:bodyPr anchor="ctr">
            <a:normAutofit/>
          </a:bodyPr>
          <a:lstStyle/>
          <a:p>
            <a:pPr algn="l"/>
            <a:r>
              <a:rPr lang="et-EE" sz="1600" b="0" i="0" dirty="0">
                <a:solidFill>
                  <a:srgbClr val="262626"/>
                </a:solidFill>
                <a:effectLst/>
                <a:cs typeface="Tunga" panose="020B0502040204020203" pitchFamily="34" charset="0"/>
              </a:rPr>
              <a:t>Ligi 40 Narva elanikule pakuti väljasõitu, mille käigus tehti giidiga jalutuskäik pargis, külastati spaad, tehti piknik ja selleks kõigeks kasutati transporti.</a:t>
            </a:r>
          </a:p>
          <a:p>
            <a:pPr algn="l"/>
            <a:r>
              <a:rPr lang="et-EE" sz="1600" b="0" i="0" dirty="0">
                <a:solidFill>
                  <a:srgbClr val="262626"/>
                </a:solidFill>
                <a:effectLst/>
                <a:cs typeface="Tunga" panose="020B0502040204020203" pitchFamily="34" charset="0"/>
              </a:rPr>
              <a:t>Väljasõit toimus valimisnädalal ning kahtlustuse kohaselt juhendati inimesi kaasa võtma </a:t>
            </a:r>
            <a:r>
              <a:rPr lang="et-EE" sz="1600" b="0" i="0" dirty="0" err="1">
                <a:solidFill>
                  <a:srgbClr val="262626"/>
                </a:solidFill>
                <a:effectLst/>
                <a:cs typeface="Tunga" panose="020B0502040204020203" pitchFamily="34" charset="0"/>
              </a:rPr>
              <a:t>ID-kaart</a:t>
            </a:r>
            <a:r>
              <a:rPr lang="et-EE" sz="1600" b="0" i="0" dirty="0">
                <a:solidFill>
                  <a:srgbClr val="262626"/>
                </a:solidFill>
                <a:effectLst/>
                <a:cs typeface="Tunga" panose="020B0502040204020203" pitchFamily="34" charset="0"/>
              </a:rPr>
              <a:t> ja PIN-koodid ning hääletamiseks oli väljasõidule kaasa võetud sülearvuti. Oma hääle andsid ligi pooled väljasõidul osalenud. Inimestel, kes ID-kaardi või PIN-koodide puudumise tõttu oma häält anda ei saanud, paluti seda teha hiljem valimisjaoskonnas.</a:t>
            </a:r>
          </a:p>
          <a:p>
            <a:endParaRPr lang="et-EE" sz="1200" b="0" i="0" dirty="0">
              <a:solidFill>
                <a:srgbClr val="202020"/>
              </a:solidFill>
              <a:effectLst/>
              <a:latin typeface="Arial" panose="020B0604020202020204" pitchFamily="34" charset="0"/>
            </a:endParaRPr>
          </a:p>
        </p:txBody>
      </p:sp>
      <p:pic>
        <p:nvPicPr>
          <p:cNvPr id="3" name="Pilt 2">
            <a:extLst>
              <a:ext uri="{FF2B5EF4-FFF2-40B4-BE49-F238E27FC236}">
                <a16:creationId xmlns:a16="http://schemas.microsoft.com/office/drawing/2014/main" id="{F23CBCA2-AE25-6A47-0D9F-D477DECAF2E0}"/>
              </a:ext>
            </a:extLst>
          </p:cNvPr>
          <p:cNvPicPr>
            <a:picLocks noChangeAspect="1"/>
          </p:cNvPicPr>
          <p:nvPr/>
        </p:nvPicPr>
        <p:blipFill>
          <a:blip r:embed="rId2"/>
          <a:stretch>
            <a:fillRect/>
          </a:stretch>
        </p:blipFill>
        <p:spPr>
          <a:xfrm>
            <a:off x="812935" y="2234452"/>
            <a:ext cx="8087854" cy="2238687"/>
          </a:xfrm>
          <a:prstGeom prst="rect">
            <a:avLst/>
          </a:prstGeom>
        </p:spPr>
      </p:pic>
    </p:spTree>
    <p:extLst>
      <p:ext uri="{BB962C8B-B14F-4D97-AF65-F5344CB8AC3E}">
        <p14:creationId xmlns:p14="http://schemas.microsoft.com/office/powerpoint/2010/main" val="2912929715"/>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gasivaade">
  <a:themeElements>
    <a:clrScheme name="Tagasivaad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agasivaad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gasivaad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3192</TotalTime>
  <Words>2173</Words>
  <Application>Microsoft Office PowerPoint</Application>
  <PresentationFormat>Laiekraan</PresentationFormat>
  <Paragraphs>208</Paragraphs>
  <Slides>37</Slides>
  <Notes>6</Notes>
  <HiddenSlides>0</HiddenSlides>
  <MMClips>0</MMClips>
  <ScaleCrop>false</ScaleCrop>
  <HeadingPairs>
    <vt:vector size="6" baseType="variant">
      <vt:variant>
        <vt:lpstr>Kasutatud fondid</vt:lpstr>
      </vt:variant>
      <vt:variant>
        <vt:i4>8</vt:i4>
      </vt:variant>
      <vt:variant>
        <vt:lpstr>Kujundus</vt:lpstr>
      </vt:variant>
      <vt:variant>
        <vt:i4>2</vt:i4>
      </vt:variant>
      <vt:variant>
        <vt:lpstr>Slaidipealkirjad</vt:lpstr>
      </vt:variant>
      <vt:variant>
        <vt:i4>37</vt:i4>
      </vt:variant>
    </vt:vector>
  </HeadingPairs>
  <TitlesOfParts>
    <vt:vector size="47" baseType="lpstr">
      <vt:lpstr>Arial</vt:lpstr>
      <vt:lpstr>Calibri</vt:lpstr>
      <vt:lpstr>Calibri Light</vt:lpstr>
      <vt:lpstr>Charter</vt:lpstr>
      <vt:lpstr>PT Serif</vt:lpstr>
      <vt:lpstr>Roboto</vt:lpstr>
      <vt:lpstr>Tunga</vt:lpstr>
      <vt:lpstr>Wingdings</vt:lpstr>
      <vt:lpstr>Office'i kujundus</vt:lpstr>
      <vt:lpstr>Tagasivaade</vt:lpstr>
      <vt:lpstr>Valimised – kõik, mida vaatleja peab teadma</vt:lpstr>
      <vt:lpstr>Vaatlemine valimiste mõistes</vt:lpstr>
      <vt:lpstr>Vaatlemine üldisemalt</vt:lpstr>
      <vt:lpstr>Hea valimistava</vt:lpstr>
      <vt:lpstr>Hea valimistava</vt:lpstr>
      <vt:lpstr>Hea valimistava</vt:lpstr>
      <vt:lpstr>Hea valimistava</vt:lpstr>
      <vt:lpstr>Elektroonilise hääletamise hea tava</vt:lpstr>
      <vt:lpstr>Näited</vt:lpstr>
      <vt:lpstr>Näited</vt:lpstr>
      <vt:lpstr>Näited</vt:lpstr>
      <vt:lpstr>Näited</vt:lpstr>
      <vt:lpstr>Valimiste korraldajad</vt:lpstr>
      <vt:lpstr> Hääletamise korraldus</vt:lpstr>
      <vt:lpstr>Hääletamisõigus</vt:lpstr>
      <vt:lpstr>Valijate arvestus</vt:lpstr>
      <vt:lpstr>Hääletamine jaoskonnas</vt:lpstr>
      <vt:lpstr>Mida teha ja mida mitte teha</vt:lpstr>
      <vt:lpstr>Isikut tõendavad dokumendid</vt:lpstr>
      <vt:lpstr>Hääletamismärge valijate nimekirjas</vt:lpstr>
      <vt:lpstr>Jaoskonnas hääletamine</vt:lpstr>
      <vt:lpstr>Hääletamise liigid ja ajad</vt:lpstr>
      <vt:lpstr>Hääletamise liigid</vt:lpstr>
      <vt:lpstr>  Häälte lugemine </vt:lpstr>
      <vt:lpstr>Häälte lugemine valimispäeva õhtul</vt:lpstr>
      <vt:lpstr>Hääletamissedelite teistkordne ülelugemine</vt:lpstr>
      <vt:lpstr>Kontrollime! Kehtiv või kehtetu</vt:lpstr>
      <vt:lpstr>E-häälte lugemise vaatlemine</vt:lpstr>
      <vt:lpstr>Kaebused</vt:lpstr>
      <vt:lpstr>Kaebused</vt:lpstr>
      <vt:lpstr>Kaebus vaatlejalt</vt:lpstr>
      <vt:lpstr>Riigikogu valimise seadus</vt:lpstr>
      <vt:lpstr>VVK otsus</vt:lpstr>
      <vt:lpstr>Agitatsioon</vt:lpstr>
      <vt:lpstr>Valimiskampaania kulud</vt:lpstr>
      <vt:lpstr>Abistavad materjalid</vt:lpstr>
      <vt:lpstr>Tänan!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Valimisõigus</dc:title>
  <dc:creator>Nellika Valder</dc:creator>
  <cp:lastModifiedBy>Nellika Valder</cp:lastModifiedBy>
  <cp:revision>174</cp:revision>
  <cp:lastPrinted>2022-05-26T11:09:10Z</cp:lastPrinted>
  <dcterms:created xsi:type="dcterms:W3CDTF">2022-05-24T14:00:55Z</dcterms:created>
  <dcterms:modified xsi:type="dcterms:W3CDTF">2024-01-25T07:55:33Z</dcterms:modified>
</cp:coreProperties>
</file>