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ontserrat Classic Bold" charset="0"/>
      <p:regular r:id="rId16"/>
    </p:embeddedFont>
    <p:embeddedFont>
      <p:font typeface="Calibri" pitchFamily="34" charset="0"/>
      <p:regular r:id="rId17"/>
      <p:bold r:id="rId18"/>
      <p:italic r:id="rId19"/>
      <p:boldItalic r:id="rId20"/>
    </p:embeddedFont>
    <p:embeddedFont>
      <p:font typeface="Open Sans Bold" charset="0"/>
      <p:regular r:id="rId21"/>
    </p:embeddedFont>
    <p:embeddedFont>
      <p:font typeface="Montserrat Classic" charset="0"/>
      <p:regular r:id="rId22"/>
    </p:embeddedFont>
    <p:embeddedFont>
      <p:font typeface="Open Sans"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acebook.com/SSCW.ESTONIA" TargetMode="External"/><Relationship Id="rId2" Type="http://schemas.openxmlformats.org/officeDocument/2006/relationships/hyperlink" Target="mailto:info@sscw.ee"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emocracy.sscw.ee/arutelud/" TargetMode="External"/><Relationship Id="rId2" Type="http://schemas.openxmlformats.org/officeDocument/2006/relationships/hyperlink" Target="https://democracy.sscw.ee/koolitused/" TargetMode="External"/><Relationship Id="rId1" Type="http://schemas.openxmlformats.org/officeDocument/2006/relationships/slideLayout" Target="../slideLayouts/slideLayout7.xml"/><Relationship Id="rId5" Type="http://schemas.openxmlformats.org/officeDocument/2006/relationships/hyperlink" Target="https://democracy.sscw.ee/konverents/" TargetMode="External"/><Relationship Id="rId4" Type="http://schemas.openxmlformats.org/officeDocument/2006/relationships/hyperlink" Target="https://democracy.sscw.ee/valimisvalvur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5539" b="-5539"/>
            </a:stretch>
          </a:blipFill>
        </p:spPr>
      </p:sp>
      <p:sp>
        <p:nvSpPr>
          <p:cNvPr id="3" name="AutoShape 3"/>
          <p:cNvSpPr/>
          <p:nvPr/>
        </p:nvSpPr>
        <p:spPr>
          <a:xfrm rot="-2700000">
            <a:off x="409699" y="-1249047"/>
            <a:ext cx="11426163" cy="18162973"/>
          </a:xfrm>
          <a:prstGeom prst="rect">
            <a:avLst/>
          </a:prstGeom>
          <a:solidFill>
            <a:srgbClr val="044EA2">
              <a:alpha val="89804"/>
            </a:srgbClr>
          </a:solidFill>
        </p:spPr>
      </p:sp>
      <p:sp>
        <p:nvSpPr>
          <p:cNvPr id="4" name="AutoShape 4"/>
          <p:cNvSpPr/>
          <p:nvPr/>
        </p:nvSpPr>
        <p:spPr>
          <a:xfrm rot="-2700000">
            <a:off x="8263294" y="-884752"/>
            <a:ext cx="6482" cy="6056970"/>
          </a:xfrm>
          <a:prstGeom prst="rect">
            <a:avLst/>
          </a:prstGeom>
          <a:solidFill>
            <a:srgbClr val="F8FBFD"/>
          </a:solidFill>
        </p:spPr>
      </p:sp>
      <p:sp>
        <p:nvSpPr>
          <p:cNvPr id="5" name="TextBox 5"/>
          <p:cNvSpPr txBox="1"/>
          <p:nvPr/>
        </p:nvSpPr>
        <p:spPr>
          <a:xfrm>
            <a:off x="495465" y="4413572"/>
            <a:ext cx="6487749" cy="692906"/>
          </a:xfrm>
          <a:prstGeom prst="rect">
            <a:avLst/>
          </a:prstGeom>
        </p:spPr>
        <p:txBody>
          <a:bodyPr lIns="0" tIns="0" rIns="0" bIns="0" rtlCol="0" anchor="t">
            <a:spAutoFit/>
          </a:bodyPr>
          <a:lstStyle/>
          <a:p>
            <a:pPr>
              <a:lnSpc>
                <a:spcPts val="5617"/>
              </a:lnSpc>
            </a:pPr>
            <a:r>
              <a:rPr lang="en-US" sz="4012" spc="401">
                <a:solidFill>
                  <a:srgbClr val="97BCC7"/>
                </a:solidFill>
                <a:latin typeface="Montserrat Classic Bold"/>
              </a:rPr>
              <a:t>1.11.2023- 30.06.2024</a:t>
            </a:r>
          </a:p>
        </p:txBody>
      </p:sp>
      <p:sp>
        <p:nvSpPr>
          <p:cNvPr id="6" name="AutoShape 6"/>
          <p:cNvSpPr/>
          <p:nvPr/>
        </p:nvSpPr>
        <p:spPr>
          <a:xfrm rot="-2700000">
            <a:off x="7559727" y="-777476"/>
            <a:ext cx="21517" cy="4429056"/>
          </a:xfrm>
          <a:prstGeom prst="rect">
            <a:avLst/>
          </a:prstGeom>
          <a:solidFill>
            <a:srgbClr val="F8FBFD"/>
          </a:solidFill>
        </p:spPr>
      </p:sp>
      <p:sp>
        <p:nvSpPr>
          <p:cNvPr id="7" name="AutoShape 7"/>
          <p:cNvSpPr/>
          <p:nvPr/>
        </p:nvSpPr>
        <p:spPr>
          <a:xfrm>
            <a:off x="680643" y="4258912"/>
            <a:ext cx="4330120" cy="0"/>
          </a:xfrm>
          <a:prstGeom prst="line">
            <a:avLst/>
          </a:prstGeom>
          <a:ln w="57150" cap="flat">
            <a:solidFill>
              <a:srgbClr val="FFFFFF"/>
            </a:solidFill>
            <a:prstDash val="solid"/>
            <a:headEnd type="none" w="sm" len="sm"/>
            <a:tailEnd type="none" w="sm" len="sm"/>
          </a:ln>
        </p:spPr>
      </p:sp>
      <p:grpSp>
        <p:nvGrpSpPr>
          <p:cNvPr id="8" name="Group 8"/>
          <p:cNvGrpSpPr/>
          <p:nvPr/>
        </p:nvGrpSpPr>
        <p:grpSpPr>
          <a:xfrm>
            <a:off x="495465" y="-136463"/>
            <a:ext cx="7466650" cy="4423950"/>
            <a:chOff x="0" y="0"/>
            <a:chExt cx="9955533" cy="5898600"/>
          </a:xfrm>
        </p:grpSpPr>
        <p:sp>
          <p:nvSpPr>
            <p:cNvPr id="9" name="TextBox 9"/>
            <p:cNvSpPr txBox="1"/>
            <p:nvPr/>
          </p:nvSpPr>
          <p:spPr>
            <a:xfrm>
              <a:off x="0" y="123825"/>
              <a:ext cx="9955533" cy="5291385"/>
            </a:xfrm>
            <a:prstGeom prst="rect">
              <a:avLst/>
            </a:prstGeom>
          </p:spPr>
          <p:txBody>
            <a:bodyPr lIns="0" tIns="0" rIns="0" bIns="0" rtlCol="0" anchor="t">
              <a:spAutoFit/>
            </a:bodyPr>
            <a:lstStyle/>
            <a:p>
              <a:pPr>
                <a:lnSpc>
                  <a:spcPts val="6367"/>
                </a:lnSpc>
              </a:pPr>
              <a:r>
                <a:rPr lang="en-US" sz="6367">
                  <a:solidFill>
                    <a:srgbClr val="97BCC7"/>
                  </a:solidFill>
                  <a:latin typeface="Montserrat Classic Bold"/>
                </a:rPr>
                <a:t>  </a:t>
              </a:r>
            </a:p>
            <a:p>
              <a:pPr>
                <a:lnSpc>
                  <a:spcPts val="4967"/>
                </a:lnSpc>
              </a:pPr>
              <a:r>
                <a:rPr lang="en-US" sz="4967">
                  <a:solidFill>
                    <a:srgbClr val="F8FBFD"/>
                  </a:solidFill>
                  <a:latin typeface="Montserrat Classic Bold"/>
                </a:rPr>
                <a:t>“NOORTE SILMAD DEMOKRAATIALE JA EUROOPA PARLAMENDI VALIMISTELE 2024”</a:t>
              </a:r>
            </a:p>
          </p:txBody>
        </p:sp>
        <p:sp>
          <p:nvSpPr>
            <p:cNvPr id="10" name="TextBox 10"/>
            <p:cNvSpPr txBox="1"/>
            <p:nvPr/>
          </p:nvSpPr>
          <p:spPr>
            <a:xfrm>
              <a:off x="2" y="5611122"/>
              <a:ext cx="9189737" cy="287478"/>
            </a:xfrm>
            <a:prstGeom prst="rect">
              <a:avLst/>
            </a:prstGeom>
          </p:spPr>
          <p:txBody>
            <a:bodyPr lIns="0" tIns="0" rIns="0" bIns="0" rtlCol="0" anchor="t">
              <a:spAutoFit/>
            </a:bodyPr>
            <a:lstStyle/>
            <a:p>
              <a:pPr>
                <a:lnSpc>
                  <a:spcPts val="1827"/>
                </a:lnSpc>
              </a:pPr>
              <a:endParaRPr/>
            </a:p>
          </p:txBody>
        </p:sp>
      </p:grpSp>
      <p:grpSp>
        <p:nvGrpSpPr>
          <p:cNvPr id="11" name="Group 11"/>
          <p:cNvGrpSpPr/>
          <p:nvPr/>
        </p:nvGrpSpPr>
        <p:grpSpPr>
          <a:xfrm>
            <a:off x="10872529" y="7039088"/>
            <a:ext cx="7464287" cy="6656434"/>
            <a:chOff x="0" y="0"/>
            <a:chExt cx="812800" cy="724831"/>
          </a:xfrm>
        </p:grpSpPr>
        <p:sp>
          <p:nvSpPr>
            <p:cNvPr id="12" name="Freeform 12"/>
            <p:cNvSpPr/>
            <p:nvPr/>
          </p:nvSpPr>
          <p:spPr>
            <a:xfrm>
              <a:off x="0" y="0"/>
              <a:ext cx="812800" cy="724831"/>
            </a:xfrm>
            <a:custGeom>
              <a:avLst/>
              <a:gdLst/>
              <a:ahLst/>
              <a:cxnLst/>
              <a:rect l="l" t="t" r="r" b="b"/>
              <a:pathLst>
                <a:path w="812800" h="724831">
                  <a:moveTo>
                    <a:pt x="406400" y="0"/>
                  </a:moveTo>
                  <a:cubicBezTo>
                    <a:pt x="181951" y="0"/>
                    <a:pt x="0" y="162259"/>
                    <a:pt x="0" y="362416"/>
                  </a:cubicBezTo>
                  <a:cubicBezTo>
                    <a:pt x="0" y="562572"/>
                    <a:pt x="181951" y="724831"/>
                    <a:pt x="406400" y="724831"/>
                  </a:cubicBezTo>
                  <a:cubicBezTo>
                    <a:pt x="630849" y="724831"/>
                    <a:pt x="812800" y="562572"/>
                    <a:pt x="812800" y="362416"/>
                  </a:cubicBezTo>
                  <a:cubicBezTo>
                    <a:pt x="812800" y="162259"/>
                    <a:pt x="630849" y="0"/>
                    <a:pt x="406400" y="0"/>
                  </a:cubicBezTo>
                  <a:close/>
                </a:path>
              </a:pathLst>
            </a:custGeom>
            <a:solidFill>
              <a:srgbClr val="F8FBFD"/>
            </a:solidFill>
          </p:spPr>
        </p:sp>
        <p:sp>
          <p:nvSpPr>
            <p:cNvPr id="13" name="TextBox 13"/>
            <p:cNvSpPr txBox="1"/>
            <p:nvPr/>
          </p:nvSpPr>
          <p:spPr>
            <a:xfrm>
              <a:off x="76200" y="20328"/>
              <a:ext cx="660400" cy="636550"/>
            </a:xfrm>
            <a:prstGeom prst="rect">
              <a:avLst/>
            </a:prstGeom>
          </p:spPr>
          <p:txBody>
            <a:bodyPr lIns="34571" tIns="34571" rIns="34571" bIns="34571" rtlCol="0" anchor="ctr"/>
            <a:lstStyle/>
            <a:p>
              <a:pPr algn="ctr">
                <a:lnSpc>
                  <a:spcPts val="3518"/>
                </a:lnSpc>
              </a:pPr>
              <a:endParaRPr/>
            </a:p>
          </p:txBody>
        </p:sp>
      </p:grpSp>
      <p:sp>
        <p:nvSpPr>
          <p:cNvPr id="14" name="Freeform 14"/>
          <p:cNvSpPr/>
          <p:nvPr/>
        </p:nvSpPr>
        <p:spPr>
          <a:xfrm>
            <a:off x="11118052" y="7378847"/>
            <a:ext cx="6973242" cy="3411176"/>
          </a:xfrm>
          <a:custGeom>
            <a:avLst/>
            <a:gdLst/>
            <a:ahLst/>
            <a:cxnLst/>
            <a:rect l="l" t="t" r="r" b="b"/>
            <a:pathLst>
              <a:path w="6973242" h="3411176">
                <a:moveTo>
                  <a:pt x="0" y="0"/>
                </a:moveTo>
                <a:lnTo>
                  <a:pt x="6973241" y="0"/>
                </a:lnTo>
                <a:lnTo>
                  <a:pt x="6973241" y="3411176"/>
                </a:lnTo>
                <a:lnTo>
                  <a:pt x="0" y="3411176"/>
                </a:lnTo>
                <a:lnTo>
                  <a:pt x="0" y="0"/>
                </a:lnTo>
                <a:close/>
              </a:path>
            </a:pathLst>
          </a:custGeom>
          <a:blipFill>
            <a:blip r:embed="rId3" cstate="print"/>
            <a:stretch>
              <a:fillRect/>
            </a:stretch>
          </a:blipFill>
        </p:spPr>
      </p:sp>
      <p:sp>
        <p:nvSpPr>
          <p:cNvPr id="15" name="TextBox 15"/>
          <p:cNvSpPr txBox="1"/>
          <p:nvPr/>
        </p:nvSpPr>
        <p:spPr>
          <a:xfrm>
            <a:off x="514515" y="5494322"/>
            <a:ext cx="12318633" cy="1099773"/>
          </a:xfrm>
          <a:prstGeom prst="rect">
            <a:avLst/>
          </a:prstGeom>
        </p:spPr>
        <p:txBody>
          <a:bodyPr lIns="0" tIns="0" rIns="0" bIns="0" rtlCol="0" anchor="t">
            <a:spAutoFit/>
          </a:bodyPr>
          <a:lstStyle/>
          <a:p>
            <a:pPr>
              <a:lnSpc>
                <a:spcPts val="4482"/>
              </a:lnSpc>
            </a:pPr>
            <a:r>
              <a:rPr lang="en-US" sz="3201" spc="320">
                <a:solidFill>
                  <a:srgbClr val="F8FBFD"/>
                </a:solidFill>
                <a:latin typeface="Montserrat Classic Bold"/>
              </a:rPr>
              <a:t>TEOSTAJA: SILLAMÄE LASTEKAITSE ÜHING </a:t>
            </a:r>
          </a:p>
          <a:p>
            <a:pPr>
              <a:lnSpc>
                <a:spcPts val="4482"/>
              </a:lnSpc>
            </a:pPr>
            <a:endParaRPr/>
          </a:p>
        </p:txBody>
      </p:sp>
      <p:sp>
        <p:nvSpPr>
          <p:cNvPr id="16" name="TextBox 16"/>
          <p:cNvSpPr txBox="1"/>
          <p:nvPr/>
        </p:nvSpPr>
        <p:spPr>
          <a:xfrm>
            <a:off x="495465" y="6708332"/>
            <a:ext cx="10884276" cy="2794000"/>
          </a:xfrm>
          <a:prstGeom prst="rect">
            <a:avLst/>
          </a:prstGeom>
        </p:spPr>
        <p:txBody>
          <a:bodyPr lIns="0" tIns="0" rIns="0" bIns="0" rtlCol="0" anchor="t">
            <a:spAutoFit/>
          </a:bodyPr>
          <a:lstStyle/>
          <a:p>
            <a:pPr>
              <a:lnSpc>
                <a:spcPts val="5599"/>
              </a:lnSpc>
            </a:pPr>
            <a:r>
              <a:rPr lang="en-US" sz="3999">
                <a:solidFill>
                  <a:srgbClr val="FFFFFF"/>
                </a:solidFill>
                <a:latin typeface="Open Sans Bold"/>
              </a:rPr>
              <a:t>Programmi teostame tänu Briti Nõukogu toetusele sotsiaalse sidususe toetamiseks People To People Cultural Engagement programmi raames.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0" y="206988"/>
            <a:ext cx="15464375" cy="9710419"/>
          </a:xfrm>
          <a:prstGeom prst="rect">
            <a:avLst/>
          </a:prstGeom>
        </p:spPr>
        <p:txBody>
          <a:bodyPr lIns="0" tIns="0" rIns="0" bIns="0" rtlCol="0" anchor="t">
            <a:spAutoFit/>
          </a:bodyPr>
          <a:lstStyle/>
          <a:p>
            <a:pPr algn="ctr">
              <a:lnSpc>
                <a:spcPts val="12880"/>
              </a:lnSpc>
            </a:pPr>
            <a:r>
              <a:rPr lang="en-US" sz="9200">
                <a:solidFill>
                  <a:srgbClr val="ECF0F1"/>
                </a:solidFill>
                <a:latin typeface="Open Sans Bold"/>
              </a:rPr>
              <a:t>Valimiste valvekoerad</a:t>
            </a:r>
          </a:p>
          <a:p>
            <a:pPr algn="ctr">
              <a:lnSpc>
                <a:spcPts val="12880"/>
              </a:lnSpc>
            </a:pPr>
            <a:endParaRPr/>
          </a:p>
          <a:p>
            <a:pPr algn="ctr">
              <a:lnSpc>
                <a:spcPts val="12880"/>
              </a:lnSpc>
            </a:pPr>
            <a:endParaRPr/>
          </a:p>
          <a:p>
            <a:pPr algn="ctr">
              <a:lnSpc>
                <a:spcPts val="12880"/>
              </a:lnSpc>
            </a:pPr>
            <a:endParaRPr/>
          </a:p>
          <a:p>
            <a:pPr algn="ctr">
              <a:lnSpc>
                <a:spcPts val="12880"/>
              </a:lnSpc>
            </a:pPr>
            <a:endParaRPr/>
          </a:p>
          <a:p>
            <a:pPr algn="ctr">
              <a:lnSpc>
                <a:spcPts val="12880"/>
              </a:lnSpc>
            </a:pPr>
            <a:endParaRPr/>
          </a:p>
        </p:txBody>
      </p:sp>
      <p:sp>
        <p:nvSpPr>
          <p:cNvPr id="3" name="TextBox 3"/>
          <p:cNvSpPr txBox="1"/>
          <p:nvPr/>
        </p:nvSpPr>
        <p:spPr>
          <a:xfrm>
            <a:off x="562546" y="1706928"/>
            <a:ext cx="16209529" cy="7551372"/>
          </a:xfrm>
          <a:prstGeom prst="rect">
            <a:avLst/>
          </a:prstGeom>
        </p:spPr>
        <p:txBody>
          <a:bodyPr lIns="0" tIns="0" rIns="0" bIns="0" rtlCol="0" anchor="t">
            <a:spAutoFit/>
          </a:bodyPr>
          <a:lstStyle/>
          <a:p>
            <a:pPr>
              <a:lnSpc>
                <a:spcPts val="4262"/>
              </a:lnSpc>
            </a:pPr>
            <a:r>
              <a:rPr lang="en-US" sz="3044">
                <a:solidFill>
                  <a:srgbClr val="F4F6F7"/>
                </a:solidFill>
                <a:latin typeface="Open Sans Bold"/>
              </a:rPr>
              <a:t>Valimisvalvurite programmi peamine eesmärk on teavitada venekeelset elanikkonda avalikult Euroopa Parlamendi 2024. aasta valimiskampaaniast, mis peaks olema aus ja sisuline ning juhtima tähelepanu ebaeetilistele tavadele.</a:t>
            </a:r>
          </a:p>
          <a:p>
            <a:pPr>
              <a:lnSpc>
                <a:spcPts val="4262"/>
              </a:lnSpc>
            </a:pPr>
            <a:endParaRPr/>
          </a:p>
          <a:p>
            <a:pPr>
              <a:lnSpc>
                <a:spcPts val="4262"/>
              </a:lnSpc>
            </a:pPr>
            <a:r>
              <a:rPr lang="en-US" sz="3044">
                <a:solidFill>
                  <a:srgbClr val="F4F6F7"/>
                </a:solidFill>
                <a:latin typeface="Open Sans Bold"/>
              </a:rPr>
              <a:t> Valimisvalvurid hoiavad silma peal valimiskampaaniatel ja nende vastavusel heale valimistavale.</a:t>
            </a:r>
          </a:p>
          <a:p>
            <a:pPr>
              <a:lnSpc>
                <a:spcPts val="4262"/>
              </a:lnSpc>
            </a:pPr>
            <a:endParaRPr/>
          </a:p>
          <a:p>
            <a:pPr>
              <a:lnSpc>
                <a:spcPts val="4262"/>
              </a:lnSpc>
            </a:pPr>
            <a:r>
              <a:rPr lang="en-US" sz="3044">
                <a:solidFill>
                  <a:srgbClr val="F4F6F7"/>
                </a:solidFill>
                <a:latin typeface="Open Sans Bold"/>
              </a:rPr>
              <a:t> Igal nädalal teevad valimiste valvekoerad oma kokkuvõtteid kampaaniasündmustest ja -sisust, st valimiste valvekoerad vaatavad kriitilisemalt poliitikute avaldusi ja valimislubadusi, pöörates tähelepanu argumenteerimise tähtsusele.</a:t>
            </a:r>
          </a:p>
          <a:p>
            <a:pPr>
              <a:lnSpc>
                <a:spcPts val="4262"/>
              </a:lnSpc>
            </a:pPr>
            <a:endParaRPr/>
          </a:p>
          <a:p>
            <a:pPr>
              <a:lnSpc>
                <a:spcPts val="4262"/>
              </a:lnSpc>
            </a:pPr>
            <a:endParaRPr/>
          </a:p>
          <a:p>
            <a:pPr>
              <a:lnSpc>
                <a:spcPts val="4262"/>
              </a:lnSpc>
            </a:pPr>
            <a:endParaRPr/>
          </a:p>
        </p:txBody>
      </p:sp>
      <p:sp>
        <p:nvSpPr>
          <p:cNvPr id="4" name="Freeform 4"/>
          <p:cNvSpPr/>
          <p:nvPr/>
        </p:nvSpPr>
        <p:spPr>
          <a:xfrm>
            <a:off x="12209541" y="7261648"/>
            <a:ext cx="4562534" cy="3025352"/>
          </a:xfrm>
          <a:custGeom>
            <a:avLst/>
            <a:gdLst/>
            <a:ahLst/>
            <a:cxnLst/>
            <a:rect l="l" t="t" r="r" b="b"/>
            <a:pathLst>
              <a:path w="4562534" h="3025352">
                <a:moveTo>
                  <a:pt x="0" y="0"/>
                </a:moveTo>
                <a:lnTo>
                  <a:pt x="4562534" y="0"/>
                </a:lnTo>
                <a:lnTo>
                  <a:pt x="4562534" y="3025352"/>
                </a:lnTo>
                <a:lnTo>
                  <a:pt x="0" y="3025352"/>
                </a:lnTo>
                <a:lnTo>
                  <a:pt x="0" y="0"/>
                </a:lnTo>
                <a:close/>
              </a:path>
            </a:pathLst>
          </a:custGeom>
          <a:blipFill>
            <a:blip r:embed="rId2" cstate="print"/>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2114056" y="169237"/>
            <a:ext cx="15464375" cy="6452869"/>
          </a:xfrm>
          <a:prstGeom prst="rect">
            <a:avLst/>
          </a:prstGeom>
        </p:spPr>
        <p:txBody>
          <a:bodyPr lIns="0" tIns="0" rIns="0" bIns="0" rtlCol="0" anchor="t">
            <a:spAutoFit/>
          </a:bodyPr>
          <a:lstStyle/>
          <a:p>
            <a:pPr algn="ctr">
              <a:lnSpc>
                <a:spcPts val="12880"/>
              </a:lnSpc>
            </a:pPr>
            <a:r>
              <a:rPr lang="en-US" sz="9200">
                <a:solidFill>
                  <a:srgbClr val="ECF0F1"/>
                </a:solidFill>
                <a:latin typeface="Open Sans Bold"/>
              </a:rPr>
              <a:t>Aastakonverents </a:t>
            </a:r>
          </a:p>
          <a:p>
            <a:pPr algn="ctr">
              <a:lnSpc>
                <a:spcPts val="12880"/>
              </a:lnSpc>
            </a:pPr>
            <a:endParaRPr/>
          </a:p>
          <a:p>
            <a:pPr algn="ctr">
              <a:lnSpc>
                <a:spcPts val="12880"/>
              </a:lnSpc>
            </a:pPr>
            <a:endParaRPr/>
          </a:p>
          <a:p>
            <a:pPr algn="ctr">
              <a:lnSpc>
                <a:spcPts val="12880"/>
              </a:lnSpc>
            </a:pPr>
            <a:endParaRPr/>
          </a:p>
        </p:txBody>
      </p:sp>
      <p:sp>
        <p:nvSpPr>
          <p:cNvPr id="3" name="TextBox 3"/>
          <p:cNvSpPr txBox="1"/>
          <p:nvPr/>
        </p:nvSpPr>
        <p:spPr>
          <a:xfrm>
            <a:off x="457200" y="1759570"/>
            <a:ext cx="17579700" cy="10310515"/>
          </a:xfrm>
          <a:prstGeom prst="rect">
            <a:avLst/>
          </a:prstGeom>
        </p:spPr>
        <p:txBody>
          <a:bodyPr wrap="square" lIns="0" tIns="0" rIns="0" bIns="0" rtlCol="0" anchor="t">
            <a:spAutoFit/>
          </a:bodyPr>
          <a:lstStyle/>
          <a:p>
            <a:pPr>
              <a:lnSpc>
                <a:spcPts val="4764"/>
              </a:lnSpc>
            </a:pPr>
            <a:r>
              <a:rPr lang="en-US" sz="3402" dirty="0">
                <a:solidFill>
                  <a:srgbClr val="F4F6F7"/>
                </a:solidFill>
                <a:latin typeface="Open Sans Bold"/>
              </a:rPr>
              <a:t> “</a:t>
            </a:r>
            <a:r>
              <a:rPr lang="en-US" sz="3402" dirty="0" err="1">
                <a:solidFill>
                  <a:srgbClr val="F4F6F7"/>
                </a:solidFill>
                <a:latin typeface="Open Sans Bold"/>
              </a:rPr>
              <a:t>Noorte</a:t>
            </a:r>
            <a:r>
              <a:rPr lang="en-US" sz="3402" dirty="0">
                <a:solidFill>
                  <a:srgbClr val="F4F6F7"/>
                </a:solidFill>
                <a:latin typeface="Open Sans Bold"/>
              </a:rPr>
              <a:t> </a:t>
            </a:r>
            <a:r>
              <a:rPr lang="en-US" sz="3402" dirty="0" err="1">
                <a:solidFill>
                  <a:srgbClr val="F4F6F7"/>
                </a:solidFill>
                <a:latin typeface="Open Sans Bold"/>
              </a:rPr>
              <a:t>pilk</a:t>
            </a:r>
            <a:r>
              <a:rPr lang="en-US" sz="3402" dirty="0">
                <a:solidFill>
                  <a:srgbClr val="F4F6F7"/>
                </a:solidFill>
                <a:latin typeface="Open Sans Bold"/>
              </a:rPr>
              <a:t> </a:t>
            </a:r>
            <a:r>
              <a:rPr lang="en-US" sz="3402" dirty="0" err="1">
                <a:solidFill>
                  <a:srgbClr val="F4F6F7"/>
                </a:solidFill>
                <a:latin typeface="Open Sans Bold"/>
              </a:rPr>
              <a:t>demokraatiale</a:t>
            </a:r>
            <a:r>
              <a:rPr lang="en-US" sz="3402" dirty="0">
                <a:solidFill>
                  <a:srgbClr val="F4F6F7"/>
                </a:solidFill>
                <a:latin typeface="Open Sans Bold"/>
              </a:rPr>
              <a:t> </a:t>
            </a:r>
            <a:r>
              <a:rPr lang="en-US" sz="3402" dirty="0" err="1">
                <a:solidFill>
                  <a:srgbClr val="F4F6F7"/>
                </a:solidFill>
                <a:latin typeface="Open Sans Bold"/>
              </a:rPr>
              <a:t>ja</a:t>
            </a:r>
            <a:r>
              <a:rPr lang="en-US" sz="3402" dirty="0">
                <a:solidFill>
                  <a:srgbClr val="F4F6F7"/>
                </a:solidFill>
                <a:latin typeface="Open Sans Bold"/>
              </a:rPr>
              <a:t> </a:t>
            </a:r>
            <a:r>
              <a:rPr lang="en-US" sz="3402" dirty="0" err="1">
                <a:solidFill>
                  <a:srgbClr val="F4F6F7"/>
                </a:solidFill>
                <a:latin typeface="Open Sans Bold"/>
              </a:rPr>
              <a:t>Euroopa</a:t>
            </a:r>
            <a:r>
              <a:rPr lang="en-US" sz="3402" dirty="0">
                <a:solidFill>
                  <a:srgbClr val="F4F6F7"/>
                </a:solidFill>
                <a:latin typeface="Open Sans Bold"/>
              </a:rPr>
              <a:t> </a:t>
            </a:r>
            <a:r>
              <a:rPr lang="en-US" sz="3402" dirty="0" err="1">
                <a:solidFill>
                  <a:srgbClr val="F4F6F7"/>
                </a:solidFill>
                <a:latin typeface="Open Sans Bold"/>
              </a:rPr>
              <a:t>Parlamendi</a:t>
            </a:r>
            <a:r>
              <a:rPr lang="en-US" sz="3402" dirty="0">
                <a:solidFill>
                  <a:srgbClr val="F4F6F7"/>
                </a:solidFill>
                <a:latin typeface="Open Sans Bold"/>
              </a:rPr>
              <a:t> </a:t>
            </a:r>
            <a:r>
              <a:rPr lang="en-US" sz="3402" dirty="0" err="1">
                <a:solidFill>
                  <a:srgbClr val="F4F6F7"/>
                </a:solidFill>
                <a:latin typeface="Open Sans Bold"/>
              </a:rPr>
              <a:t>valimistele</a:t>
            </a:r>
            <a:r>
              <a:rPr lang="en-US" sz="3402" dirty="0">
                <a:solidFill>
                  <a:srgbClr val="F4F6F7"/>
                </a:solidFill>
                <a:latin typeface="Open Sans Bold"/>
              </a:rPr>
              <a:t> 2024: </a:t>
            </a:r>
            <a:r>
              <a:rPr lang="en-US" sz="3402" dirty="0" err="1">
                <a:solidFill>
                  <a:srgbClr val="F4F6F7"/>
                </a:solidFill>
                <a:latin typeface="Open Sans Bold"/>
              </a:rPr>
              <a:t>järelsõnad</a:t>
            </a:r>
            <a:r>
              <a:rPr lang="en-US" sz="3402" dirty="0">
                <a:solidFill>
                  <a:srgbClr val="F4F6F7"/>
                </a:solidFill>
                <a:latin typeface="Open Sans Bold"/>
              </a:rPr>
              <a:t>”</a:t>
            </a:r>
          </a:p>
          <a:p>
            <a:pPr>
              <a:lnSpc>
                <a:spcPts val="4764"/>
              </a:lnSpc>
            </a:pPr>
            <a:r>
              <a:rPr lang="en-US" sz="3402" dirty="0" smtClean="0">
                <a:solidFill>
                  <a:srgbClr val="F4F6F7"/>
                </a:solidFill>
                <a:latin typeface="Open Sans Bold"/>
              </a:rPr>
              <a:t>14</a:t>
            </a:r>
            <a:r>
              <a:rPr lang="en-US" sz="3402" dirty="0">
                <a:solidFill>
                  <a:srgbClr val="F4F6F7"/>
                </a:solidFill>
                <a:latin typeface="Open Sans Bold"/>
              </a:rPr>
              <a:t>. </a:t>
            </a:r>
            <a:r>
              <a:rPr lang="en-US" sz="3402" dirty="0" err="1">
                <a:solidFill>
                  <a:srgbClr val="F4F6F7"/>
                </a:solidFill>
                <a:latin typeface="Open Sans Bold"/>
              </a:rPr>
              <a:t>juunil</a:t>
            </a:r>
            <a:r>
              <a:rPr lang="en-US" sz="3402" dirty="0">
                <a:solidFill>
                  <a:srgbClr val="F4F6F7"/>
                </a:solidFill>
                <a:latin typeface="Open Sans Bold"/>
              </a:rPr>
              <a:t> 2024, </a:t>
            </a:r>
            <a:r>
              <a:rPr lang="en-US" sz="3402" dirty="0" err="1">
                <a:solidFill>
                  <a:srgbClr val="F4F6F7"/>
                </a:solidFill>
                <a:latin typeface="Open Sans Bold"/>
              </a:rPr>
              <a:t>Tallinnas</a:t>
            </a:r>
            <a:r>
              <a:rPr lang="en-US" sz="3402" dirty="0">
                <a:solidFill>
                  <a:srgbClr val="F4F6F7"/>
                </a:solidFill>
                <a:latin typeface="Open Sans Bold"/>
              </a:rPr>
              <a:t> (Hestia Hotel </a:t>
            </a:r>
            <a:r>
              <a:rPr lang="en-US" sz="3402" dirty="0" err="1">
                <a:solidFill>
                  <a:srgbClr val="F4F6F7"/>
                </a:solidFill>
                <a:latin typeface="Open Sans Bold"/>
              </a:rPr>
              <a:t>Europa</a:t>
            </a:r>
            <a:r>
              <a:rPr lang="en-US" sz="3402" dirty="0">
                <a:solidFill>
                  <a:srgbClr val="F4F6F7"/>
                </a:solidFill>
                <a:latin typeface="Open Sans Bold"/>
              </a:rPr>
              <a:t>, </a:t>
            </a:r>
            <a:r>
              <a:rPr lang="en-US" sz="3402" dirty="0" err="1">
                <a:solidFill>
                  <a:srgbClr val="F4F6F7"/>
                </a:solidFill>
                <a:latin typeface="Open Sans Bold"/>
              </a:rPr>
              <a:t>kell</a:t>
            </a:r>
            <a:r>
              <a:rPr lang="en-US" sz="3402" dirty="0">
                <a:solidFill>
                  <a:srgbClr val="F4F6F7"/>
                </a:solidFill>
                <a:latin typeface="Open Sans Bold"/>
              </a:rPr>
              <a:t> 10:00) </a:t>
            </a:r>
          </a:p>
          <a:p>
            <a:pPr>
              <a:lnSpc>
                <a:spcPts val="4204"/>
              </a:lnSpc>
            </a:pPr>
            <a:endParaRPr dirty="0"/>
          </a:p>
          <a:p>
            <a:pPr>
              <a:lnSpc>
                <a:spcPts val="4204"/>
              </a:lnSpc>
            </a:pPr>
            <a:r>
              <a:rPr lang="en-US" sz="3002" dirty="0" err="1">
                <a:solidFill>
                  <a:srgbClr val="F4F6F7"/>
                </a:solidFill>
                <a:latin typeface="Open Sans Bold"/>
              </a:rPr>
              <a:t>Konverentsil</a:t>
            </a:r>
            <a:r>
              <a:rPr lang="en-US" sz="3002" dirty="0">
                <a:solidFill>
                  <a:srgbClr val="F4F6F7"/>
                </a:solidFill>
                <a:latin typeface="Open Sans Bold"/>
              </a:rPr>
              <a:t> </a:t>
            </a:r>
            <a:r>
              <a:rPr lang="en-US" sz="3002" dirty="0" err="1">
                <a:solidFill>
                  <a:srgbClr val="F4F6F7"/>
                </a:solidFill>
                <a:latin typeface="Open Sans Bold"/>
              </a:rPr>
              <a:t>arutame</a:t>
            </a:r>
            <a:r>
              <a:rPr lang="en-US" sz="3002" dirty="0">
                <a:solidFill>
                  <a:srgbClr val="F4F6F7"/>
                </a:solidFill>
                <a:latin typeface="Open Sans Bold"/>
              </a:rPr>
              <a:t> </a:t>
            </a:r>
            <a:r>
              <a:rPr lang="en-US" sz="3002" dirty="0" err="1">
                <a:solidFill>
                  <a:srgbClr val="F4F6F7"/>
                </a:solidFill>
                <a:latin typeface="Open Sans Bold"/>
              </a:rPr>
              <a:t>demokraatia</a:t>
            </a:r>
            <a:r>
              <a:rPr lang="en-US" sz="3002" dirty="0">
                <a:solidFill>
                  <a:srgbClr val="F4F6F7"/>
                </a:solidFill>
                <a:latin typeface="Open Sans Bold"/>
              </a:rPr>
              <a:t> </a:t>
            </a:r>
            <a:r>
              <a:rPr lang="en-US" sz="3002" dirty="0" err="1">
                <a:solidFill>
                  <a:srgbClr val="F4F6F7"/>
                </a:solidFill>
                <a:latin typeface="Open Sans Bold"/>
              </a:rPr>
              <a:t>tugevdamise</a:t>
            </a:r>
            <a:r>
              <a:rPr lang="en-US" sz="3002" dirty="0">
                <a:solidFill>
                  <a:srgbClr val="F4F6F7"/>
                </a:solidFill>
                <a:latin typeface="Open Sans Bold"/>
              </a:rPr>
              <a:t> </a:t>
            </a:r>
            <a:r>
              <a:rPr lang="en-US" sz="3002" dirty="0" err="1">
                <a:solidFill>
                  <a:srgbClr val="F4F6F7"/>
                </a:solidFill>
                <a:latin typeface="Open Sans Bold"/>
              </a:rPr>
              <a:t>peamisi</a:t>
            </a:r>
            <a:r>
              <a:rPr lang="en-US" sz="3002" dirty="0">
                <a:solidFill>
                  <a:srgbClr val="F4F6F7"/>
                </a:solidFill>
                <a:latin typeface="Open Sans Bold"/>
              </a:rPr>
              <a:t> </a:t>
            </a:r>
            <a:r>
              <a:rPr lang="en-US" sz="3002" dirty="0" err="1">
                <a:solidFill>
                  <a:srgbClr val="F4F6F7"/>
                </a:solidFill>
                <a:latin typeface="Open Sans Bold"/>
              </a:rPr>
              <a:t>väljakutseid</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seda</a:t>
            </a:r>
            <a:r>
              <a:rPr lang="en-US" sz="3002" dirty="0">
                <a:solidFill>
                  <a:srgbClr val="F4F6F7"/>
                </a:solidFill>
                <a:latin typeface="Open Sans Bold"/>
              </a:rPr>
              <a:t>, </a:t>
            </a:r>
            <a:r>
              <a:rPr lang="en-US" sz="3002" dirty="0" err="1">
                <a:solidFill>
                  <a:srgbClr val="F4F6F7"/>
                </a:solidFill>
                <a:latin typeface="Open Sans Bold"/>
              </a:rPr>
              <a:t>kuidas</a:t>
            </a:r>
            <a:r>
              <a:rPr lang="en-US" sz="3002" dirty="0">
                <a:solidFill>
                  <a:srgbClr val="F4F6F7"/>
                </a:solidFill>
                <a:latin typeface="Open Sans Bold"/>
              </a:rPr>
              <a:t> </a:t>
            </a:r>
            <a:r>
              <a:rPr lang="en-US" sz="3002" dirty="0" err="1">
                <a:solidFill>
                  <a:srgbClr val="F4F6F7"/>
                </a:solidFill>
                <a:latin typeface="Open Sans Bold"/>
              </a:rPr>
              <a:t>Euroopa</a:t>
            </a:r>
            <a:r>
              <a:rPr lang="en-US" sz="3002" dirty="0">
                <a:solidFill>
                  <a:srgbClr val="F4F6F7"/>
                </a:solidFill>
                <a:latin typeface="Open Sans Bold"/>
              </a:rPr>
              <a:t> </a:t>
            </a:r>
            <a:r>
              <a:rPr lang="en-US" sz="3002" dirty="0" err="1">
                <a:solidFill>
                  <a:srgbClr val="F4F6F7"/>
                </a:solidFill>
                <a:latin typeface="Open Sans Bold"/>
              </a:rPr>
              <a:t>Parlamendi</a:t>
            </a:r>
            <a:r>
              <a:rPr lang="en-US" sz="3002" dirty="0">
                <a:solidFill>
                  <a:srgbClr val="F4F6F7"/>
                </a:solidFill>
                <a:latin typeface="Open Sans Bold"/>
              </a:rPr>
              <a:t> </a:t>
            </a:r>
            <a:r>
              <a:rPr lang="en-US" sz="3002" dirty="0" err="1">
                <a:solidFill>
                  <a:srgbClr val="F4F6F7"/>
                </a:solidFill>
                <a:latin typeface="Open Sans Bold"/>
              </a:rPr>
              <a:t>valimiste</a:t>
            </a:r>
            <a:r>
              <a:rPr lang="en-US" sz="3002" dirty="0">
                <a:solidFill>
                  <a:srgbClr val="F4F6F7"/>
                </a:solidFill>
                <a:latin typeface="Open Sans Bold"/>
              </a:rPr>
              <a:t> 2024 </a:t>
            </a:r>
            <a:r>
              <a:rPr lang="en-US" sz="3002" dirty="0" err="1">
                <a:solidFill>
                  <a:srgbClr val="F4F6F7"/>
                </a:solidFill>
                <a:latin typeface="Open Sans Bold"/>
              </a:rPr>
              <a:t>tulemused</a:t>
            </a:r>
            <a:r>
              <a:rPr lang="en-US" sz="3002" dirty="0">
                <a:solidFill>
                  <a:srgbClr val="F4F6F7"/>
                </a:solidFill>
                <a:latin typeface="Open Sans Bold"/>
              </a:rPr>
              <a:t> </a:t>
            </a:r>
            <a:r>
              <a:rPr lang="en-US" sz="3002" dirty="0" err="1">
                <a:solidFill>
                  <a:srgbClr val="F4F6F7"/>
                </a:solidFill>
                <a:latin typeface="Open Sans Bold"/>
              </a:rPr>
              <a:t>mõjutavad</a:t>
            </a:r>
            <a:r>
              <a:rPr lang="en-US" sz="3002" dirty="0">
                <a:solidFill>
                  <a:srgbClr val="F4F6F7"/>
                </a:solidFill>
                <a:latin typeface="Open Sans Bold"/>
              </a:rPr>
              <a:t> </a:t>
            </a:r>
            <a:r>
              <a:rPr lang="en-US" sz="3002" dirty="0" err="1">
                <a:solidFill>
                  <a:srgbClr val="F4F6F7"/>
                </a:solidFill>
                <a:latin typeface="Open Sans Bold"/>
              </a:rPr>
              <a:t>Eestit</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selle</a:t>
            </a:r>
            <a:r>
              <a:rPr lang="en-US" sz="3002" dirty="0">
                <a:solidFill>
                  <a:srgbClr val="F4F6F7"/>
                </a:solidFill>
                <a:latin typeface="Open Sans Bold"/>
              </a:rPr>
              <a:t> </a:t>
            </a:r>
            <a:r>
              <a:rPr lang="en-US" sz="3002" dirty="0" err="1">
                <a:solidFill>
                  <a:srgbClr val="F4F6F7"/>
                </a:solidFill>
                <a:latin typeface="Open Sans Bold"/>
              </a:rPr>
              <a:t>elanikke</a:t>
            </a:r>
            <a:r>
              <a:rPr lang="en-US" sz="3002" dirty="0">
                <a:solidFill>
                  <a:srgbClr val="F4F6F7"/>
                </a:solidFill>
                <a:latin typeface="Open Sans Bold"/>
              </a:rPr>
              <a:t>, </a:t>
            </a:r>
            <a:r>
              <a:rPr lang="en-US" sz="3002" dirty="0" err="1">
                <a:solidFill>
                  <a:srgbClr val="F4F6F7"/>
                </a:solidFill>
                <a:latin typeface="Open Sans Bold"/>
              </a:rPr>
              <a:t>samuti</a:t>
            </a:r>
            <a:r>
              <a:rPr lang="en-US" sz="3002" dirty="0">
                <a:solidFill>
                  <a:srgbClr val="F4F6F7"/>
                </a:solidFill>
                <a:latin typeface="Open Sans Bold"/>
              </a:rPr>
              <a:t> </a:t>
            </a:r>
            <a:r>
              <a:rPr lang="en-US" sz="3002" dirty="0" err="1">
                <a:solidFill>
                  <a:srgbClr val="F4F6F7"/>
                </a:solidFill>
                <a:latin typeface="Open Sans Bold"/>
              </a:rPr>
              <a:t>tõhustame</a:t>
            </a:r>
            <a:r>
              <a:rPr lang="en-US" sz="3002" dirty="0">
                <a:solidFill>
                  <a:srgbClr val="F4F6F7"/>
                </a:solidFill>
                <a:latin typeface="Open Sans Bold"/>
              </a:rPr>
              <a:t> </a:t>
            </a:r>
            <a:r>
              <a:rPr lang="en-US" sz="3002" dirty="0" err="1">
                <a:solidFill>
                  <a:srgbClr val="F4F6F7"/>
                </a:solidFill>
                <a:latin typeface="Open Sans Bold"/>
              </a:rPr>
              <a:t>noorte</a:t>
            </a:r>
            <a:r>
              <a:rPr lang="en-US" sz="3002" dirty="0">
                <a:solidFill>
                  <a:srgbClr val="F4F6F7"/>
                </a:solidFill>
                <a:latin typeface="Open Sans Bold"/>
              </a:rPr>
              <a:t> </a:t>
            </a:r>
            <a:r>
              <a:rPr lang="en-US" sz="3002" dirty="0" err="1">
                <a:solidFill>
                  <a:srgbClr val="F4F6F7"/>
                </a:solidFill>
                <a:latin typeface="Open Sans Bold"/>
              </a:rPr>
              <a:t>täiskasvanute</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asjaomaste</a:t>
            </a:r>
            <a:r>
              <a:rPr lang="en-US" sz="3002" dirty="0">
                <a:solidFill>
                  <a:srgbClr val="F4F6F7"/>
                </a:solidFill>
                <a:latin typeface="Open Sans Bold"/>
              </a:rPr>
              <a:t> </a:t>
            </a:r>
            <a:r>
              <a:rPr lang="en-US" sz="3002" dirty="0" err="1">
                <a:solidFill>
                  <a:srgbClr val="F4F6F7"/>
                </a:solidFill>
                <a:latin typeface="Open Sans Bold"/>
              </a:rPr>
              <a:t>organisatsioonide</a:t>
            </a:r>
            <a:r>
              <a:rPr lang="en-US" sz="3002" dirty="0">
                <a:solidFill>
                  <a:srgbClr val="F4F6F7"/>
                </a:solidFill>
                <a:latin typeface="Open Sans Bold"/>
              </a:rPr>
              <a:t> </a:t>
            </a:r>
            <a:r>
              <a:rPr lang="en-US" sz="3002" dirty="0" err="1">
                <a:solidFill>
                  <a:srgbClr val="F4F6F7"/>
                </a:solidFill>
                <a:latin typeface="Open Sans Bold"/>
              </a:rPr>
              <a:t>võrgustike</a:t>
            </a:r>
            <a:r>
              <a:rPr lang="en-US" sz="3002" dirty="0">
                <a:solidFill>
                  <a:srgbClr val="F4F6F7"/>
                </a:solidFill>
                <a:latin typeface="Open Sans Bold"/>
              </a:rPr>
              <a:t> </a:t>
            </a:r>
            <a:r>
              <a:rPr lang="en-US" sz="3002" dirty="0" err="1">
                <a:solidFill>
                  <a:srgbClr val="F4F6F7"/>
                </a:solidFill>
                <a:latin typeface="Open Sans Bold"/>
              </a:rPr>
              <a:t>loomise</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koostöövõimalusi</a:t>
            </a:r>
            <a:r>
              <a:rPr lang="en-US" sz="3002" dirty="0">
                <a:solidFill>
                  <a:srgbClr val="F4F6F7"/>
                </a:solidFill>
                <a:latin typeface="Open Sans Bold"/>
              </a:rPr>
              <a:t> </a:t>
            </a:r>
            <a:r>
              <a:rPr lang="en-US" sz="3002" dirty="0" err="1">
                <a:solidFill>
                  <a:srgbClr val="F4F6F7"/>
                </a:solidFill>
                <a:latin typeface="Open Sans Bold"/>
              </a:rPr>
              <a:t>ning</a:t>
            </a:r>
            <a:r>
              <a:rPr lang="en-US" sz="3002" dirty="0">
                <a:solidFill>
                  <a:srgbClr val="F4F6F7"/>
                </a:solidFill>
                <a:latin typeface="Open Sans Bold"/>
              </a:rPr>
              <a:t> </a:t>
            </a:r>
            <a:r>
              <a:rPr lang="en-US" sz="3002" dirty="0" err="1">
                <a:solidFill>
                  <a:srgbClr val="F4F6F7"/>
                </a:solidFill>
                <a:latin typeface="Open Sans Bold"/>
              </a:rPr>
              <a:t>vaatleme</a:t>
            </a:r>
            <a:r>
              <a:rPr lang="en-US" sz="3002" dirty="0">
                <a:solidFill>
                  <a:srgbClr val="F4F6F7"/>
                </a:solidFill>
                <a:latin typeface="Open Sans Bold"/>
              </a:rPr>
              <a:t> </a:t>
            </a:r>
            <a:r>
              <a:rPr lang="en-US" sz="3002" dirty="0" err="1">
                <a:solidFill>
                  <a:srgbClr val="F4F6F7"/>
                </a:solidFill>
                <a:latin typeface="Open Sans Bold"/>
              </a:rPr>
              <a:t>tulevasi</a:t>
            </a:r>
            <a:r>
              <a:rPr lang="en-US" sz="3002" dirty="0">
                <a:solidFill>
                  <a:srgbClr val="F4F6F7"/>
                </a:solidFill>
                <a:latin typeface="Open Sans Bold"/>
              </a:rPr>
              <a:t> </a:t>
            </a:r>
            <a:r>
              <a:rPr lang="en-US" sz="3002" dirty="0" err="1">
                <a:solidFill>
                  <a:srgbClr val="F4F6F7"/>
                </a:solidFill>
                <a:latin typeface="Open Sans Bold"/>
              </a:rPr>
              <a:t>kohalikke</a:t>
            </a:r>
            <a:r>
              <a:rPr lang="en-US" sz="3002" dirty="0">
                <a:solidFill>
                  <a:srgbClr val="F4F6F7"/>
                </a:solidFill>
                <a:latin typeface="Open Sans Bold"/>
              </a:rPr>
              <a:t> </a:t>
            </a:r>
            <a:r>
              <a:rPr lang="en-US" sz="3002" dirty="0" err="1">
                <a:solidFill>
                  <a:srgbClr val="F4F6F7"/>
                </a:solidFill>
                <a:latin typeface="Open Sans Bold"/>
              </a:rPr>
              <a:t>algatusi</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järeltegevusi</a:t>
            </a:r>
            <a:r>
              <a:rPr lang="en-US" sz="3002" dirty="0">
                <a:solidFill>
                  <a:srgbClr val="F4F6F7"/>
                </a:solidFill>
                <a:latin typeface="Open Sans Bold"/>
              </a:rPr>
              <a:t>, </a:t>
            </a:r>
            <a:r>
              <a:rPr lang="en-US" sz="3002" dirty="0" err="1">
                <a:solidFill>
                  <a:srgbClr val="F4F6F7"/>
                </a:solidFill>
                <a:latin typeface="Open Sans Bold"/>
              </a:rPr>
              <a:t>mida</a:t>
            </a:r>
            <a:r>
              <a:rPr lang="en-US" sz="3002" dirty="0">
                <a:solidFill>
                  <a:srgbClr val="F4F6F7"/>
                </a:solidFill>
                <a:latin typeface="Open Sans Bold"/>
              </a:rPr>
              <a:t> </a:t>
            </a:r>
            <a:r>
              <a:rPr lang="en-US" sz="3002" dirty="0" err="1">
                <a:solidFill>
                  <a:srgbClr val="F4F6F7"/>
                </a:solidFill>
                <a:latin typeface="Open Sans Bold"/>
              </a:rPr>
              <a:t>korraldavad</a:t>
            </a:r>
            <a:r>
              <a:rPr lang="en-US" sz="3002" dirty="0">
                <a:solidFill>
                  <a:srgbClr val="F4F6F7"/>
                </a:solidFill>
                <a:latin typeface="Open Sans Bold"/>
              </a:rPr>
              <a:t> </a:t>
            </a:r>
            <a:r>
              <a:rPr lang="en-US" sz="3002" dirty="0" err="1">
                <a:solidFill>
                  <a:srgbClr val="F4F6F7"/>
                </a:solidFill>
                <a:latin typeface="Open Sans Bold"/>
              </a:rPr>
              <a:t>hiljuti</a:t>
            </a:r>
            <a:r>
              <a:rPr lang="en-US" sz="3002" dirty="0">
                <a:solidFill>
                  <a:srgbClr val="F4F6F7"/>
                </a:solidFill>
                <a:latin typeface="Open Sans Bold"/>
              </a:rPr>
              <a:t> </a:t>
            </a:r>
            <a:r>
              <a:rPr lang="en-US" sz="3002" dirty="0" err="1">
                <a:solidFill>
                  <a:srgbClr val="F4F6F7"/>
                </a:solidFill>
                <a:latin typeface="Open Sans Bold"/>
              </a:rPr>
              <a:t>täiskasvanuks</a:t>
            </a:r>
            <a:r>
              <a:rPr lang="en-US" sz="3002" dirty="0">
                <a:solidFill>
                  <a:srgbClr val="F4F6F7"/>
                </a:solidFill>
                <a:latin typeface="Open Sans Bold"/>
              </a:rPr>
              <a:t> </a:t>
            </a:r>
            <a:r>
              <a:rPr lang="en-US" sz="3002" dirty="0" err="1">
                <a:solidFill>
                  <a:srgbClr val="F4F6F7"/>
                </a:solidFill>
                <a:latin typeface="Open Sans Bold"/>
              </a:rPr>
              <a:t>saanud</a:t>
            </a:r>
            <a:r>
              <a:rPr lang="en-US" sz="3002" dirty="0">
                <a:solidFill>
                  <a:srgbClr val="F4F6F7"/>
                </a:solidFill>
                <a:latin typeface="Open Sans Bold"/>
              </a:rPr>
              <a:t> </a:t>
            </a:r>
            <a:r>
              <a:rPr lang="en-US" sz="3002" dirty="0" err="1">
                <a:solidFill>
                  <a:srgbClr val="F4F6F7"/>
                </a:solidFill>
                <a:latin typeface="Open Sans Bold"/>
              </a:rPr>
              <a:t>noored</a:t>
            </a:r>
            <a:r>
              <a:rPr lang="en-US" sz="3002" dirty="0">
                <a:solidFill>
                  <a:srgbClr val="F4F6F7"/>
                </a:solidFill>
                <a:latin typeface="Open Sans Bold"/>
              </a:rPr>
              <a:t> </a:t>
            </a:r>
            <a:r>
              <a:rPr lang="en-US" sz="3002" dirty="0" err="1">
                <a:solidFill>
                  <a:srgbClr val="F4F6F7"/>
                </a:solidFill>
                <a:latin typeface="Open Sans Bold"/>
              </a:rPr>
              <a:t>ja</a:t>
            </a:r>
            <a:r>
              <a:rPr lang="en-US" sz="3002" dirty="0">
                <a:solidFill>
                  <a:srgbClr val="F4F6F7"/>
                </a:solidFill>
                <a:latin typeface="Open Sans Bold"/>
              </a:rPr>
              <a:t> </a:t>
            </a:r>
            <a:r>
              <a:rPr lang="en-US" sz="3002" dirty="0" err="1">
                <a:solidFill>
                  <a:srgbClr val="F4F6F7"/>
                </a:solidFill>
                <a:latin typeface="Open Sans Bold"/>
              </a:rPr>
              <a:t>kogukonnajuhtide</a:t>
            </a:r>
            <a:r>
              <a:rPr lang="en-US" sz="3002" dirty="0">
                <a:solidFill>
                  <a:srgbClr val="F4F6F7"/>
                </a:solidFill>
                <a:latin typeface="Open Sans Bold"/>
              </a:rPr>
              <a:t> </a:t>
            </a:r>
            <a:r>
              <a:rPr lang="en-US" sz="3002" dirty="0" err="1">
                <a:solidFill>
                  <a:srgbClr val="F4F6F7"/>
                </a:solidFill>
                <a:latin typeface="Open Sans Bold"/>
              </a:rPr>
              <a:t>poolt</a:t>
            </a:r>
            <a:r>
              <a:rPr lang="en-US" sz="3002" dirty="0">
                <a:solidFill>
                  <a:srgbClr val="F4F6F7"/>
                </a:solidFill>
                <a:latin typeface="Open Sans Bold"/>
              </a:rPr>
              <a:t>. </a:t>
            </a:r>
          </a:p>
          <a:p>
            <a:pPr>
              <a:lnSpc>
                <a:spcPts val="4204"/>
              </a:lnSpc>
            </a:pPr>
            <a:endParaRPr dirty="0"/>
          </a:p>
          <a:p>
            <a:pPr>
              <a:lnSpc>
                <a:spcPts val="3924"/>
              </a:lnSpc>
            </a:pPr>
            <a:endParaRPr dirty="0"/>
          </a:p>
          <a:p>
            <a:pPr>
              <a:lnSpc>
                <a:spcPts val="4064"/>
              </a:lnSpc>
            </a:pPr>
            <a:r>
              <a:rPr lang="et-EE" sz="4400" dirty="0" smtClean="0">
                <a:solidFill>
                  <a:srgbClr val="F4F6F7"/>
                </a:solidFill>
                <a:latin typeface="Open Sans Bold"/>
              </a:rPr>
              <a:t>R</a:t>
            </a:r>
            <a:r>
              <a:rPr lang="en-US" sz="4400" dirty="0" err="1" smtClean="0">
                <a:solidFill>
                  <a:srgbClr val="F4F6F7"/>
                </a:solidFill>
                <a:latin typeface="Open Sans Bold"/>
              </a:rPr>
              <a:t>egistreerimine</a:t>
            </a:r>
            <a:r>
              <a:rPr lang="en-US" sz="4400" dirty="0" smtClean="0">
                <a:solidFill>
                  <a:srgbClr val="F4F6F7"/>
                </a:solidFill>
                <a:latin typeface="Open Sans Bold"/>
              </a:rPr>
              <a:t> </a:t>
            </a:r>
            <a:r>
              <a:rPr lang="et-EE" sz="4400" dirty="0" smtClean="0">
                <a:solidFill>
                  <a:srgbClr val="F4F6F7"/>
                </a:solidFill>
                <a:latin typeface="Open Sans Bold"/>
              </a:rPr>
              <a:t>veebilehel</a:t>
            </a:r>
            <a:r>
              <a:rPr lang="en-US" sz="4400" dirty="0" smtClean="0">
                <a:solidFill>
                  <a:srgbClr val="F4F6F7"/>
                </a:solidFill>
                <a:latin typeface="Open Sans Bold"/>
              </a:rPr>
              <a:t>: </a:t>
            </a:r>
            <a:r>
              <a:rPr lang="et-EE" sz="4400" dirty="0" smtClean="0">
                <a:solidFill>
                  <a:srgbClr val="F4F6F7"/>
                </a:solidFill>
                <a:latin typeface="Open Sans Bold"/>
              </a:rPr>
              <a:t/>
            </a:r>
            <a:br>
              <a:rPr lang="et-EE" sz="4400" dirty="0" smtClean="0">
                <a:solidFill>
                  <a:srgbClr val="F4F6F7"/>
                </a:solidFill>
                <a:latin typeface="Open Sans Bold"/>
              </a:rPr>
            </a:br>
            <a:r>
              <a:rPr lang="et-EE" sz="4400" dirty="0" smtClean="0">
                <a:solidFill>
                  <a:srgbClr val="F4F6F7"/>
                </a:solidFill>
                <a:latin typeface="Open Sans Bold"/>
              </a:rPr>
              <a:t/>
            </a:r>
            <a:br>
              <a:rPr lang="et-EE" sz="4400" dirty="0" smtClean="0">
                <a:solidFill>
                  <a:srgbClr val="F4F6F7"/>
                </a:solidFill>
                <a:latin typeface="Open Sans Bold"/>
              </a:rPr>
            </a:br>
            <a:r>
              <a:rPr lang="en-US" sz="5400" b="1" u="sng" dirty="0" smtClean="0">
                <a:latin typeface="Open Sans Bold"/>
              </a:rPr>
              <a:t>democracy.sscw.ee/</a:t>
            </a:r>
            <a:r>
              <a:rPr lang="en-US" sz="5400" b="1" u="sng" dirty="0" err="1" smtClean="0">
                <a:latin typeface="Open Sans Bold"/>
              </a:rPr>
              <a:t>registreerimine</a:t>
            </a:r>
            <a:endParaRPr lang="en-US" sz="5400" b="1" u="sng" dirty="0">
              <a:latin typeface="Open Sans Bold"/>
            </a:endParaRPr>
          </a:p>
          <a:p>
            <a:pPr>
              <a:lnSpc>
                <a:spcPts val="4204"/>
              </a:lnSpc>
            </a:pPr>
            <a:endParaRPr dirty="0"/>
          </a:p>
          <a:p>
            <a:pPr>
              <a:lnSpc>
                <a:spcPts val="4204"/>
              </a:lnSpc>
            </a:pPr>
            <a:endParaRPr dirty="0"/>
          </a:p>
          <a:p>
            <a:pPr>
              <a:lnSpc>
                <a:spcPts val="4204"/>
              </a:lnSpc>
            </a:pPr>
            <a:endParaRPr dirty="0"/>
          </a:p>
          <a:p>
            <a:pPr>
              <a:lnSpc>
                <a:spcPts val="4204"/>
              </a:lnSpc>
            </a:pPr>
            <a:endParaRPr dirty="0"/>
          </a:p>
          <a:p>
            <a:pPr>
              <a:lnSpc>
                <a:spcPts val="4204"/>
              </a:lnSpc>
            </a:pPr>
            <a:endParaRPr dirty="0"/>
          </a:p>
          <a:p>
            <a:pPr>
              <a:lnSpc>
                <a:spcPts val="4204"/>
              </a:lnSpc>
            </a:pPr>
            <a:endParaRPr dirty="0"/>
          </a:p>
        </p:txBody>
      </p:sp>
      <p:sp>
        <p:nvSpPr>
          <p:cNvPr id="4" name="Freeform 4"/>
          <p:cNvSpPr/>
          <p:nvPr/>
        </p:nvSpPr>
        <p:spPr>
          <a:xfrm>
            <a:off x="13703984" y="7166718"/>
            <a:ext cx="4068802" cy="2712535"/>
          </a:xfrm>
          <a:custGeom>
            <a:avLst/>
            <a:gdLst/>
            <a:ahLst/>
            <a:cxnLst/>
            <a:rect l="l" t="t" r="r" b="b"/>
            <a:pathLst>
              <a:path w="4068802" h="2712535">
                <a:moveTo>
                  <a:pt x="0" y="0"/>
                </a:moveTo>
                <a:lnTo>
                  <a:pt x="4068802" y="0"/>
                </a:lnTo>
                <a:lnTo>
                  <a:pt x="4068802" y="2712535"/>
                </a:lnTo>
                <a:lnTo>
                  <a:pt x="0" y="2712535"/>
                </a:lnTo>
                <a:lnTo>
                  <a:pt x="0" y="0"/>
                </a:lnTo>
                <a:close/>
              </a:path>
            </a:pathLst>
          </a:custGeom>
          <a:blipFill>
            <a:blip r:embed="rId2" cstate="print"/>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592993"/>
            <a:ext cx="13627674" cy="482409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TEABE MATERJALID  </a:t>
            </a:r>
          </a:p>
          <a:p>
            <a:pPr algn="ctr">
              <a:lnSpc>
                <a:spcPts val="12880"/>
              </a:lnSpc>
            </a:pPr>
            <a:endParaRPr/>
          </a:p>
          <a:p>
            <a:pPr algn="ctr">
              <a:lnSpc>
                <a:spcPts val="12880"/>
              </a:lnSpc>
            </a:pPr>
            <a:endParaRPr/>
          </a:p>
        </p:txBody>
      </p:sp>
      <p:sp>
        <p:nvSpPr>
          <p:cNvPr id="3" name="Freeform 3"/>
          <p:cNvSpPr/>
          <p:nvPr/>
        </p:nvSpPr>
        <p:spPr>
          <a:xfrm>
            <a:off x="14654646" y="6915507"/>
            <a:ext cx="3269258" cy="3179826"/>
          </a:xfrm>
          <a:custGeom>
            <a:avLst/>
            <a:gdLst/>
            <a:ahLst/>
            <a:cxnLst/>
            <a:rect l="l" t="t" r="r" b="b"/>
            <a:pathLst>
              <a:path w="3269258" h="3179826">
                <a:moveTo>
                  <a:pt x="0" y="0"/>
                </a:moveTo>
                <a:lnTo>
                  <a:pt x="3269259" y="0"/>
                </a:lnTo>
                <a:lnTo>
                  <a:pt x="3269259" y="3179826"/>
                </a:lnTo>
                <a:lnTo>
                  <a:pt x="0" y="3179826"/>
                </a:lnTo>
                <a:lnTo>
                  <a:pt x="0" y="0"/>
                </a:lnTo>
                <a:close/>
              </a:path>
            </a:pathLst>
          </a:custGeom>
          <a:blipFill>
            <a:blip r:embed="rId2" cstate="print"/>
            <a:stretch>
              <a:fillRect/>
            </a:stretch>
          </a:blipFill>
        </p:spPr>
      </p:sp>
      <p:sp>
        <p:nvSpPr>
          <p:cNvPr id="4" name="TextBox 4"/>
          <p:cNvSpPr txBox="1"/>
          <p:nvPr/>
        </p:nvSpPr>
        <p:spPr>
          <a:xfrm>
            <a:off x="819603" y="2351285"/>
            <a:ext cx="14836747" cy="6114174"/>
          </a:xfrm>
          <a:prstGeom prst="rect">
            <a:avLst/>
          </a:prstGeom>
        </p:spPr>
        <p:txBody>
          <a:bodyPr lIns="0" tIns="0" rIns="0" bIns="0" rtlCol="0" anchor="t">
            <a:spAutoFit/>
          </a:bodyPr>
          <a:lstStyle/>
          <a:p>
            <a:pPr>
              <a:lnSpc>
                <a:spcPts val="4759"/>
              </a:lnSpc>
            </a:pPr>
            <a:r>
              <a:rPr lang="en-US" sz="3399" b="1" dirty="0" err="1">
                <a:solidFill>
                  <a:srgbClr val="000000"/>
                </a:solidFill>
                <a:latin typeface="Open Sans"/>
              </a:rPr>
              <a:t>Peamine</a:t>
            </a:r>
            <a:r>
              <a:rPr lang="en-US" sz="3399" b="1" dirty="0">
                <a:solidFill>
                  <a:srgbClr val="000000"/>
                </a:solidFill>
                <a:latin typeface="Open Sans"/>
              </a:rPr>
              <a:t> </a:t>
            </a:r>
            <a:r>
              <a:rPr lang="en-US" sz="3399" b="1" dirty="0" err="1">
                <a:solidFill>
                  <a:srgbClr val="000000"/>
                </a:solidFill>
                <a:latin typeface="Open Sans"/>
              </a:rPr>
              <a:t>eesmärk</a:t>
            </a:r>
            <a:r>
              <a:rPr lang="en-US" sz="3399" b="1" dirty="0">
                <a:solidFill>
                  <a:srgbClr val="000000"/>
                </a:solidFill>
                <a:latin typeface="Open Sans"/>
              </a:rPr>
              <a:t> on </a:t>
            </a:r>
            <a:r>
              <a:rPr lang="en-US" sz="3399" b="1" dirty="0" err="1">
                <a:solidFill>
                  <a:srgbClr val="000000"/>
                </a:solidFill>
                <a:latin typeface="Open Sans"/>
              </a:rPr>
              <a:t>anda</a:t>
            </a:r>
            <a:r>
              <a:rPr lang="en-US" sz="3399" b="1" dirty="0">
                <a:solidFill>
                  <a:srgbClr val="000000"/>
                </a:solidFill>
                <a:latin typeface="Open Sans"/>
              </a:rPr>
              <a:t> </a:t>
            </a:r>
            <a:r>
              <a:rPr lang="en-US" sz="3399" b="1" dirty="0" err="1">
                <a:solidFill>
                  <a:srgbClr val="000000"/>
                </a:solidFill>
                <a:latin typeface="Open Sans"/>
              </a:rPr>
              <a:t>kasulikku</a:t>
            </a:r>
            <a:r>
              <a:rPr lang="en-US" sz="3399" b="1" dirty="0">
                <a:solidFill>
                  <a:srgbClr val="000000"/>
                </a:solidFill>
                <a:latin typeface="Open Sans"/>
              </a:rPr>
              <a:t> </a:t>
            </a:r>
            <a:r>
              <a:rPr lang="en-US" sz="3399" b="1" dirty="0" err="1">
                <a:solidFill>
                  <a:srgbClr val="000000"/>
                </a:solidFill>
                <a:latin typeface="Open Sans"/>
              </a:rPr>
              <a:t>teavet</a:t>
            </a:r>
            <a:r>
              <a:rPr lang="en-US" sz="3399" b="1" dirty="0">
                <a:solidFill>
                  <a:srgbClr val="000000"/>
                </a:solidFill>
                <a:latin typeface="Open Sans"/>
              </a:rPr>
              <a:t> </a:t>
            </a:r>
            <a:r>
              <a:rPr lang="en-US" sz="3399" b="1" dirty="0" err="1">
                <a:solidFill>
                  <a:srgbClr val="000000"/>
                </a:solidFill>
                <a:latin typeface="Open Sans"/>
              </a:rPr>
              <a:t>ja</a:t>
            </a:r>
            <a:r>
              <a:rPr lang="en-US" sz="3399" b="1" dirty="0">
                <a:solidFill>
                  <a:srgbClr val="000000"/>
                </a:solidFill>
                <a:latin typeface="Open Sans"/>
              </a:rPr>
              <a:t> </a:t>
            </a:r>
            <a:r>
              <a:rPr lang="en-US" sz="3399" b="1" dirty="0" err="1">
                <a:solidFill>
                  <a:srgbClr val="000000"/>
                </a:solidFill>
                <a:latin typeface="Open Sans"/>
              </a:rPr>
              <a:t>tasakaalustatud</a:t>
            </a:r>
            <a:r>
              <a:rPr lang="en-US" sz="3399" b="1" dirty="0">
                <a:solidFill>
                  <a:srgbClr val="000000"/>
                </a:solidFill>
                <a:latin typeface="Open Sans"/>
              </a:rPr>
              <a:t> </a:t>
            </a:r>
            <a:r>
              <a:rPr lang="en-US" sz="3399" b="1" dirty="0" err="1">
                <a:solidFill>
                  <a:srgbClr val="000000"/>
                </a:solidFill>
                <a:latin typeface="Open Sans"/>
              </a:rPr>
              <a:t>juhiseid</a:t>
            </a:r>
            <a:r>
              <a:rPr lang="en-US" sz="3399" b="1" dirty="0">
                <a:solidFill>
                  <a:srgbClr val="000000"/>
                </a:solidFill>
                <a:latin typeface="Open Sans"/>
              </a:rPr>
              <a:t> </a:t>
            </a:r>
            <a:r>
              <a:rPr lang="en-US" sz="3399" b="1" dirty="0" err="1">
                <a:solidFill>
                  <a:srgbClr val="000000"/>
                </a:solidFill>
                <a:latin typeface="Open Sans"/>
              </a:rPr>
              <a:t>valimisprotsessi</a:t>
            </a:r>
            <a:r>
              <a:rPr lang="en-US" sz="3399" dirty="0">
                <a:solidFill>
                  <a:srgbClr val="000000"/>
                </a:solidFill>
                <a:latin typeface="Open Sans"/>
              </a:rPr>
              <a:t>, </a:t>
            </a:r>
            <a:r>
              <a:rPr lang="en-US" sz="3399" dirty="0" err="1">
                <a:solidFill>
                  <a:srgbClr val="000000"/>
                </a:solidFill>
                <a:latin typeface="Open Sans"/>
              </a:rPr>
              <a:t>kodanike</a:t>
            </a:r>
            <a:r>
              <a:rPr lang="en-US" sz="3399" dirty="0">
                <a:solidFill>
                  <a:srgbClr val="000000"/>
                </a:solidFill>
                <a:latin typeface="Open Sans"/>
              </a:rPr>
              <a:t> </a:t>
            </a:r>
            <a:r>
              <a:rPr lang="en-US" sz="3399" dirty="0" err="1">
                <a:solidFill>
                  <a:srgbClr val="000000"/>
                </a:solidFill>
                <a:latin typeface="Open Sans"/>
              </a:rPr>
              <a:t>kohustuste</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a:solidFill>
                  <a:srgbClr val="000000"/>
                </a:solidFill>
                <a:latin typeface="Open Sans"/>
              </a:rPr>
              <a:t>demokraatia</a:t>
            </a:r>
            <a:r>
              <a:rPr lang="en-US" sz="3399" dirty="0">
                <a:solidFill>
                  <a:srgbClr val="000000"/>
                </a:solidFill>
                <a:latin typeface="Open Sans"/>
              </a:rPr>
              <a:t> </a:t>
            </a:r>
            <a:r>
              <a:rPr lang="en-US" sz="3399" dirty="0" err="1">
                <a:solidFill>
                  <a:srgbClr val="000000"/>
                </a:solidFill>
                <a:latin typeface="Open Sans"/>
              </a:rPr>
              <a:t>kohta</a:t>
            </a:r>
            <a:r>
              <a:rPr lang="en-US" sz="3399" dirty="0">
                <a:solidFill>
                  <a:srgbClr val="000000"/>
                </a:solidFill>
                <a:latin typeface="Open Sans"/>
              </a:rPr>
              <a:t>. </a:t>
            </a:r>
            <a:endParaRPr lang="et-EE" sz="3399" dirty="0" smtClean="0">
              <a:solidFill>
                <a:srgbClr val="000000"/>
              </a:solidFill>
              <a:latin typeface="Open Sans"/>
            </a:endParaRPr>
          </a:p>
          <a:p>
            <a:pPr>
              <a:lnSpc>
                <a:spcPts val="4759"/>
              </a:lnSpc>
            </a:pPr>
            <a:r>
              <a:rPr lang="en-US" sz="3399" b="1" dirty="0" err="1" smtClean="0">
                <a:solidFill>
                  <a:srgbClr val="000000"/>
                </a:solidFill>
                <a:latin typeface="Open Sans"/>
              </a:rPr>
              <a:t>Materjalide</a:t>
            </a:r>
            <a:r>
              <a:rPr lang="en-US" sz="3399" b="1" dirty="0" smtClean="0">
                <a:solidFill>
                  <a:srgbClr val="000000"/>
                </a:solidFill>
                <a:latin typeface="Open Sans"/>
              </a:rPr>
              <a:t> </a:t>
            </a:r>
            <a:r>
              <a:rPr lang="en-US" sz="3399" b="1" dirty="0" err="1">
                <a:solidFill>
                  <a:srgbClr val="000000"/>
                </a:solidFill>
                <a:latin typeface="Open Sans"/>
              </a:rPr>
              <a:t>sisu</a:t>
            </a:r>
            <a:r>
              <a:rPr lang="en-US" sz="3399" b="1" dirty="0">
                <a:solidFill>
                  <a:srgbClr val="000000"/>
                </a:solidFill>
                <a:latin typeface="Open Sans"/>
              </a:rPr>
              <a:t> (</a:t>
            </a:r>
            <a:r>
              <a:rPr lang="en-US" sz="3399" b="1" dirty="0" err="1">
                <a:solidFill>
                  <a:srgbClr val="000000"/>
                </a:solidFill>
                <a:latin typeface="Open Sans"/>
              </a:rPr>
              <a:t>eesti</a:t>
            </a:r>
            <a:r>
              <a:rPr lang="en-US" sz="3399" b="1" dirty="0">
                <a:solidFill>
                  <a:srgbClr val="000000"/>
                </a:solidFill>
                <a:latin typeface="Open Sans"/>
              </a:rPr>
              <a:t> </a:t>
            </a:r>
            <a:r>
              <a:rPr lang="en-US" sz="3399" b="1" dirty="0" err="1">
                <a:solidFill>
                  <a:srgbClr val="000000"/>
                </a:solidFill>
                <a:latin typeface="Open Sans"/>
              </a:rPr>
              <a:t>ja</a:t>
            </a:r>
            <a:r>
              <a:rPr lang="en-US" sz="3399" b="1" dirty="0">
                <a:solidFill>
                  <a:srgbClr val="000000"/>
                </a:solidFill>
                <a:latin typeface="Open Sans"/>
              </a:rPr>
              <a:t> </a:t>
            </a:r>
            <a:r>
              <a:rPr lang="en-US" sz="3399" b="1" dirty="0" err="1">
                <a:solidFill>
                  <a:srgbClr val="000000"/>
                </a:solidFill>
                <a:latin typeface="Open Sans"/>
              </a:rPr>
              <a:t>vene</a:t>
            </a:r>
            <a:r>
              <a:rPr lang="en-US" sz="3399" b="1" dirty="0">
                <a:solidFill>
                  <a:srgbClr val="000000"/>
                </a:solidFill>
                <a:latin typeface="Open Sans"/>
              </a:rPr>
              <a:t> </a:t>
            </a:r>
            <a:r>
              <a:rPr lang="en-US" sz="3399" b="1" dirty="0" err="1">
                <a:solidFill>
                  <a:srgbClr val="000000"/>
                </a:solidFill>
                <a:latin typeface="Open Sans"/>
              </a:rPr>
              <a:t>keeles</a:t>
            </a:r>
            <a:r>
              <a:rPr lang="en-US" sz="3399" b="1" dirty="0">
                <a:solidFill>
                  <a:srgbClr val="000000"/>
                </a:solidFill>
                <a:latin typeface="Open Sans"/>
              </a:rPr>
              <a:t>) </a:t>
            </a:r>
            <a:r>
              <a:rPr lang="en-US" sz="3399" b="1" dirty="0" err="1">
                <a:solidFill>
                  <a:srgbClr val="000000"/>
                </a:solidFill>
                <a:latin typeface="Open Sans"/>
              </a:rPr>
              <a:t>hõlmab</a:t>
            </a:r>
            <a:r>
              <a:rPr lang="en-US" sz="3399" b="1" dirty="0">
                <a:solidFill>
                  <a:srgbClr val="000000"/>
                </a:solidFill>
                <a:latin typeface="Open Sans"/>
              </a:rPr>
              <a:t> </a:t>
            </a:r>
            <a:r>
              <a:rPr lang="en-US" sz="3399" b="1" dirty="0" err="1">
                <a:solidFill>
                  <a:srgbClr val="000000"/>
                </a:solidFill>
                <a:latin typeface="Open Sans"/>
              </a:rPr>
              <a:t>järgmist</a:t>
            </a:r>
            <a:r>
              <a:rPr lang="en-US" sz="3399" b="1" dirty="0">
                <a:solidFill>
                  <a:srgbClr val="000000"/>
                </a:solidFill>
                <a:latin typeface="Open Sans"/>
              </a:rPr>
              <a:t>: </a:t>
            </a:r>
            <a:endParaRPr lang="et-EE" sz="3399" b="1" dirty="0" smtClean="0">
              <a:solidFill>
                <a:srgbClr val="000000"/>
              </a:solidFill>
              <a:latin typeface="Open Sans"/>
            </a:endParaRPr>
          </a:p>
          <a:p>
            <a:pPr>
              <a:lnSpc>
                <a:spcPts val="4759"/>
              </a:lnSpc>
            </a:pPr>
            <a:r>
              <a:rPr lang="en-US" sz="3399" dirty="0" err="1" smtClean="0">
                <a:solidFill>
                  <a:srgbClr val="000000"/>
                </a:solidFill>
                <a:latin typeface="Open Sans"/>
              </a:rPr>
              <a:t>Miks</a:t>
            </a:r>
            <a:r>
              <a:rPr lang="en-US" sz="3399" dirty="0" smtClean="0">
                <a:solidFill>
                  <a:srgbClr val="000000"/>
                </a:solidFill>
                <a:latin typeface="Open Sans"/>
              </a:rPr>
              <a:t> </a:t>
            </a:r>
            <a:r>
              <a:rPr lang="en-US" sz="3399" dirty="0" err="1">
                <a:solidFill>
                  <a:srgbClr val="000000"/>
                </a:solidFill>
                <a:latin typeface="Open Sans"/>
              </a:rPr>
              <a:t>hääletada</a:t>
            </a:r>
            <a:r>
              <a:rPr lang="en-US" sz="3399" dirty="0">
                <a:solidFill>
                  <a:srgbClr val="000000"/>
                </a:solidFill>
                <a:latin typeface="Open Sans"/>
              </a:rPr>
              <a:t>? </a:t>
            </a:r>
            <a:r>
              <a:rPr lang="en-US" sz="3399" dirty="0" err="1">
                <a:solidFill>
                  <a:srgbClr val="000000"/>
                </a:solidFill>
                <a:latin typeface="Open Sans"/>
              </a:rPr>
              <a:t>Kuidas</a:t>
            </a:r>
            <a:r>
              <a:rPr lang="en-US" sz="3399" dirty="0">
                <a:solidFill>
                  <a:srgbClr val="000000"/>
                </a:solidFill>
                <a:latin typeface="Open Sans"/>
              </a:rPr>
              <a:t> </a:t>
            </a:r>
            <a:r>
              <a:rPr lang="en-US" sz="3399" dirty="0" err="1">
                <a:solidFill>
                  <a:srgbClr val="000000"/>
                </a:solidFill>
                <a:latin typeface="Open Sans"/>
              </a:rPr>
              <a:t>õppida</a:t>
            </a:r>
            <a:r>
              <a:rPr lang="en-US" sz="3399" dirty="0">
                <a:solidFill>
                  <a:srgbClr val="000000"/>
                </a:solidFill>
                <a:latin typeface="Open Sans"/>
              </a:rPr>
              <a:t> </a:t>
            </a:r>
            <a:r>
              <a:rPr lang="en-US" sz="3399" dirty="0" err="1">
                <a:solidFill>
                  <a:srgbClr val="000000"/>
                </a:solidFill>
                <a:latin typeface="Open Sans"/>
              </a:rPr>
              <a:t>poliitikat</a:t>
            </a:r>
            <a:r>
              <a:rPr lang="en-US" sz="3399" dirty="0">
                <a:solidFill>
                  <a:srgbClr val="000000"/>
                </a:solidFill>
                <a:latin typeface="Open Sans"/>
              </a:rPr>
              <a:t>? </a:t>
            </a:r>
            <a:r>
              <a:rPr lang="en-US" sz="3399" dirty="0" err="1">
                <a:solidFill>
                  <a:srgbClr val="000000"/>
                </a:solidFill>
                <a:latin typeface="Open Sans"/>
              </a:rPr>
              <a:t>Kuidas</a:t>
            </a:r>
            <a:r>
              <a:rPr lang="en-US" sz="3399" dirty="0">
                <a:solidFill>
                  <a:srgbClr val="000000"/>
                </a:solidFill>
                <a:latin typeface="Open Sans"/>
              </a:rPr>
              <a:t> </a:t>
            </a:r>
            <a:r>
              <a:rPr lang="en-US" sz="3399" dirty="0" err="1">
                <a:solidFill>
                  <a:srgbClr val="000000"/>
                </a:solidFill>
                <a:latin typeface="Open Sans"/>
              </a:rPr>
              <a:t>õppida</a:t>
            </a:r>
            <a:r>
              <a:rPr lang="en-US" sz="3399" dirty="0">
                <a:solidFill>
                  <a:srgbClr val="000000"/>
                </a:solidFill>
                <a:latin typeface="Open Sans"/>
              </a:rPr>
              <a:t> </a:t>
            </a:r>
            <a:r>
              <a:rPr lang="en-US" sz="3399" dirty="0" err="1">
                <a:solidFill>
                  <a:srgbClr val="000000"/>
                </a:solidFill>
                <a:latin typeface="Open Sans"/>
              </a:rPr>
              <a:t>hääletama</a:t>
            </a:r>
            <a:r>
              <a:rPr lang="en-US" sz="3399" dirty="0">
                <a:solidFill>
                  <a:srgbClr val="000000"/>
                </a:solidFill>
                <a:latin typeface="Open Sans"/>
              </a:rPr>
              <a:t>? </a:t>
            </a:r>
            <a:r>
              <a:rPr lang="en-US" sz="3399" dirty="0" err="1">
                <a:solidFill>
                  <a:srgbClr val="000000"/>
                </a:solidFill>
                <a:latin typeface="Open Sans"/>
              </a:rPr>
              <a:t>Kuidas</a:t>
            </a:r>
            <a:r>
              <a:rPr lang="en-US" sz="3399" dirty="0">
                <a:solidFill>
                  <a:srgbClr val="000000"/>
                </a:solidFill>
                <a:latin typeface="Open Sans"/>
              </a:rPr>
              <a:t> </a:t>
            </a:r>
            <a:r>
              <a:rPr lang="en-US" sz="3399" dirty="0" err="1">
                <a:solidFill>
                  <a:srgbClr val="000000"/>
                </a:solidFill>
                <a:latin typeface="Open Sans"/>
              </a:rPr>
              <a:t>õppida</a:t>
            </a:r>
            <a:r>
              <a:rPr lang="en-US" sz="3399" dirty="0">
                <a:solidFill>
                  <a:srgbClr val="000000"/>
                </a:solidFill>
                <a:latin typeface="Open Sans"/>
              </a:rPr>
              <a:t> </a:t>
            </a:r>
            <a:r>
              <a:rPr lang="en-US" sz="3399" dirty="0" err="1">
                <a:solidFill>
                  <a:srgbClr val="000000"/>
                </a:solidFill>
                <a:latin typeface="Open Sans"/>
              </a:rPr>
              <a:t>hääletama</a:t>
            </a:r>
            <a:r>
              <a:rPr lang="en-US" sz="3399" dirty="0">
                <a:solidFill>
                  <a:srgbClr val="000000"/>
                </a:solidFill>
                <a:latin typeface="Open Sans"/>
              </a:rPr>
              <a:t>? </a:t>
            </a:r>
            <a:r>
              <a:rPr lang="en-US" sz="3399" dirty="0" err="1">
                <a:solidFill>
                  <a:srgbClr val="000000"/>
                </a:solidFill>
                <a:latin typeface="Open Sans"/>
              </a:rPr>
              <a:t>Valimised</a:t>
            </a:r>
            <a:r>
              <a:rPr lang="en-US" sz="3399" dirty="0">
                <a:solidFill>
                  <a:srgbClr val="000000"/>
                </a:solidFill>
                <a:latin typeface="Open Sans"/>
              </a:rPr>
              <a:t> </a:t>
            </a:r>
            <a:r>
              <a:rPr lang="en-US" sz="3399" dirty="0" err="1">
                <a:solidFill>
                  <a:srgbClr val="000000"/>
                </a:solidFill>
                <a:latin typeface="Open Sans"/>
              </a:rPr>
              <a:t>Eestis</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a:solidFill>
                  <a:srgbClr val="000000"/>
                </a:solidFill>
                <a:latin typeface="Open Sans"/>
              </a:rPr>
              <a:t>Euroopas</a:t>
            </a:r>
            <a:r>
              <a:rPr lang="en-US" sz="3399" dirty="0">
                <a:solidFill>
                  <a:srgbClr val="000000"/>
                </a:solidFill>
                <a:latin typeface="Open Sans"/>
              </a:rPr>
              <a:t>; </a:t>
            </a:r>
            <a:r>
              <a:rPr lang="en-US" sz="3399" dirty="0" err="1">
                <a:solidFill>
                  <a:srgbClr val="000000"/>
                </a:solidFill>
                <a:latin typeface="Open Sans"/>
              </a:rPr>
              <a:t>Eri</a:t>
            </a:r>
            <a:r>
              <a:rPr lang="en-US" sz="3399" dirty="0">
                <a:solidFill>
                  <a:srgbClr val="000000"/>
                </a:solidFill>
                <a:latin typeface="Open Sans"/>
              </a:rPr>
              <a:t>: </a:t>
            </a:r>
            <a:r>
              <a:rPr lang="en-US" sz="3399" dirty="0" err="1">
                <a:solidFill>
                  <a:srgbClr val="000000"/>
                </a:solidFill>
                <a:latin typeface="Open Sans"/>
              </a:rPr>
              <a:t>hääletamine</a:t>
            </a:r>
            <a:r>
              <a:rPr lang="en-US" sz="3399" dirty="0">
                <a:solidFill>
                  <a:srgbClr val="000000"/>
                </a:solidFill>
                <a:latin typeface="Open Sans"/>
              </a:rPr>
              <a:t> </a:t>
            </a:r>
            <a:r>
              <a:rPr lang="en-US" sz="3399" dirty="0" err="1">
                <a:solidFill>
                  <a:srgbClr val="000000"/>
                </a:solidFill>
                <a:latin typeface="Open Sans"/>
              </a:rPr>
              <a:t>alates</a:t>
            </a:r>
            <a:r>
              <a:rPr lang="en-US" sz="3399" dirty="0">
                <a:solidFill>
                  <a:srgbClr val="000000"/>
                </a:solidFill>
                <a:latin typeface="Open Sans"/>
              </a:rPr>
              <a:t> 16. </a:t>
            </a:r>
            <a:r>
              <a:rPr lang="en-US" sz="3399" dirty="0" err="1">
                <a:solidFill>
                  <a:srgbClr val="000000"/>
                </a:solidFill>
                <a:latin typeface="Open Sans"/>
              </a:rPr>
              <a:t>eluaastast</a:t>
            </a:r>
            <a:r>
              <a:rPr lang="en-US" sz="3399" dirty="0">
                <a:solidFill>
                  <a:srgbClr val="000000"/>
                </a:solidFill>
                <a:latin typeface="Open Sans"/>
              </a:rPr>
              <a:t>; </a:t>
            </a:r>
            <a:r>
              <a:rPr lang="en-US" sz="3399" dirty="0" err="1">
                <a:solidFill>
                  <a:srgbClr val="000000"/>
                </a:solidFill>
                <a:latin typeface="Open Sans"/>
              </a:rPr>
              <a:t>Proportsionaalne</a:t>
            </a:r>
            <a:r>
              <a:rPr lang="en-US" sz="3399" dirty="0">
                <a:solidFill>
                  <a:srgbClr val="000000"/>
                </a:solidFill>
                <a:latin typeface="Open Sans"/>
              </a:rPr>
              <a:t> versus first-past-the-post; </a:t>
            </a:r>
            <a:r>
              <a:rPr lang="en-US" sz="3399" dirty="0" err="1">
                <a:solidFill>
                  <a:srgbClr val="000000"/>
                </a:solidFill>
                <a:latin typeface="Open Sans"/>
              </a:rPr>
              <a:t>Elektrooniliselt</a:t>
            </a:r>
            <a:r>
              <a:rPr lang="en-US" sz="3399" dirty="0">
                <a:solidFill>
                  <a:srgbClr val="000000"/>
                </a:solidFill>
                <a:latin typeface="Open Sans"/>
              </a:rPr>
              <a:t> </a:t>
            </a:r>
            <a:r>
              <a:rPr lang="en-US" sz="3399" dirty="0" err="1">
                <a:solidFill>
                  <a:srgbClr val="000000"/>
                </a:solidFill>
                <a:latin typeface="Open Sans"/>
              </a:rPr>
              <a:t>hääletamine</a:t>
            </a:r>
            <a:r>
              <a:rPr lang="en-US" sz="3399" dirty="0">
                <a:solidFill>
                  <a:srgbClr val="000000"/>
                </a:solidFill>
                <a:latin typeface="Open Sans"/>
              </a:rPr>
              <a:t> (e-</a:t>
            </a:r>
            <a:r>
              <a:rPr lang="en-US" sz="3399" dirty="0" err="1">
                <a:solidFill>
                  <a:srgbClr val="000000"/>
                </a:solidFill>
                <a:latin typeface="Open Sans"/>
              </a:rPr>
              <a:t>hääletamine</a:t>
            </a:r>
            <a:r>
              <a:rPr lang="en-US" sz="3399" dirty="0">
                <a:solidFill>
                  <a:srgbClr val="000000"/>
                </a:solidFill>
                <a:latin typeface="Open Sans"/>
              </a:rPr>
              <a:t>); </a:t>
            </a:r>
            <a:r>
              <a:rPr lang="en-US" sz="3399" dirty="0" err="1">
                <a:solidFill>
                  <a:srgbClr val="000000"/>
                </a:solidFill>
                <a:latin typeface="Open Sans"/>
              </a:rPr>
              <a:t>Valimisõigus</a:t>
            </a:r>
            <a:r>
              <a:rPr lang="en-US" sz="3399" dirty="0">
                <a:solidFill>
                  <a:srgbClr val="000000"/>
                </a:solidFill>
                <a:latin typeface="Open Sans"/>
              </a:rPr>
              <a:t> </a:t>
            </a:r>
            <a:r>
              <a:rPr lang="en-US" sz="3399" dirty="0" err="1">
                <a:solidFill>
                  <a:srgbClr val="000000"/>
                </a:solidFill>
                <a:latin typeface="Open Sans"/>
              </a:rPr>
              <a:t>kõigile</a:t>
            </a:r>
            <a:r>
              <a:rPr lang="en-US" sz="3399" dirty="0">
                <a:solidFill>
                  <a:srgbClr val="000000"/>
                </a:solidFill>
                <a:latin typeface="Open Sans"/>
              </a:rPr>
              <a:t> </a:t>
            </a:r>
            <a:r>
              <a:rPr lang="en-US" sz="3399" dirty="0" err="1">
                <a:solidFill>
                  <a:srgbClr val="000000"/>
                </a:solidFill>
                <a:latin typeface="Open Sans"/>
              </a:rPr>
              <a:t>Eestis</a:t>
            </a:r>
            <a:r>
              <a:rPr lang="en-US" sz="3399" dirty="0">
                <a:solidFill>
                  <a:srgbClr val="000000"/>
                </a:solidFill>
                <a:latin typeface="Open Sans"/>
              </a:rPr>
              <a:t>? </a:t>
            </a:r>
            <a:r>
              <a:rPr lang="en-US" sz="3399" dirty="0" err="1">
                <a:solidFill>
                  <a:srgbClr val="000000"/>
                </a:solidFill>
                <a:latin typeface="Open Sans"/>
              </a:rPr>
              <a:t>Valimiste</a:t>
            </a:r>
            <a:r>
              <a:rPr lang="en-US" sz="3399" dirty="0">
                <a:solidFill>
                  <a:srgbClr val="000000"/>
                </a:solidFill>
                <a:latin typeface="Open Sans"/>
              </a:rPr>
              <a:t> </a:t>
            </a:r>
            <a:r>
              <a:rPr lang="en-US" sz="3399" dirty="0" err="1">
                <a:solidFill>
                  <a:srgbClr val="000000"/>
                </a:solidFill>
                <a:latin typeface="Open Sans"/>
              </a:rPr>
              <a:t>vaatlemine</a:t>
            </a:r>
            <a:r>
              <a:rPr lang="en-US" sz="3399" dirty="0">
                <a:solidFill>
                  <a:srgbClr val="000000"/>
                </a:solidFill>
                <a:latin typeface="Open Sans"/>
              </a:rPr>
              <a:t> </a:t>
            </a:r>
            <a:r>
              <a:rPr lang="en-US" sz="3399" dirty="0" err="1">
                <a:solidFill>
                  <a:srgbClr val="000000"/>
                </a:solidFill>
                <a:latin typeface="Open Sans"/>
              </a:rPr>
              <a:t>Eestis</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a:solidFill>
                  <a:srgbClr val="000000"/>
                </a:solidFill>
                <a:latin typeface="Open Sans"/>
              </a:rPr>
              <a:t>Euroopas</a:t>
            </a:r>
            <a:r>
              <a:rPr lang="en-US" sz="3399" dirty="0">
                <a:solidFill>
                  <a:srgbClr val="000000"/>
                </a:solidFill>
                <a:latin typeface="Open Sans"/>
              </a:rPr>
              <a:t>; </a:t>
            </a:r>
            <a:r>
              <a:rPr lang="en-US" sz="3399" dirty="0" err="1">
                <a:solidFill>
                  <a:srgbClr val="000000"/>
                </a:solidFill>
                <a:latin typeface="Open Sans"/>
              </a:rPr>
              <a:t>Valimiskampaania</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a:solidFill>
                  <a:srgbClr val="000000"/>
                </a:solidFill>
                <a:latin typeface="Open Sans"/>
              </a:rPr>
              <a:t>valimisprognoosid</a:t>
            </a:r>
            <a:r>
              <a:rPr lang="en-US" sz="3399" dirty="0">
                <a:solidFill>
                  <a:srgbClr val="000000"/>
                </a:solidFill>
                <a:latin typeface="Open Sans"/>
              </a:rPr>
              <a:t> </a:t>
            </a:r>
            <a:r>
              <a:rPr lang="en-US" sz="3399" dirty="0" err="1">
                <a:solidFill>
                  <a:srgbClr val="000000"/>
                </a:solidFill>
                <a:latin typeface="Open Sans"/>
              </a:rPr>
              <a:t>ning</a:t>
            </a:r>
            <a:r>
              <a:rPr lang="en-US" sz="3399" dirty="0">
                <a:solidFill>
                  <a:srgbClr val="000000"/>
                </a:solidFill>
                <a:latin typeface="Open Sans"/>
              </a:rPr>
              <a:t> </a:t>
            </a:r>
            <a:r>
              <a:rPr lang="en-US" sz="3399" dirty="0" err="1">
                <a:solidFill>
                  <a:srgbClr val="000000"/>
                </a:solidFill>
                <a:latin typeface="Open Sans"/>
              </a:rPr>
              <a:t>olulised</a:t>
            </a:r>
            <a:r>
              <a:rPr lang="en-US" sz="3399" dirty="0">
                <a:solidFill>
                  <a:srgbClr val="000000"/>
                </a:solidFill>
                <a:latin typeface="Open Sans"/>
              </a:rPr>
              <a:t> </a:t>
            </a:r>
            <a:r>
              <a:rPr lang="en-US" sz="3399" dirty="0" err="1">
                <a:solidFill>
                  <a:srgbClr val="000000"/>
                </a:solidFill>
                <a:latin typeface="Open Sans"/>
              </a:rPr>
              <a:t>lingid</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a:solidFill>
                  <a:srgbClr val="000000"/>
                </a:solidFill>
                <a:latin typeface="Open Sans"/>
              </a:rPr>
              <a:t>materjalinipid</a:t>
            </a:r>
            <a:r>
              <a:rPr lang="en-US" sz="3399" dirty="0">
                <a:solidFill>
                  <a:srgbClr val="000000"/>
                </a:solidFill>
                <a:latin typeface="Open Sans"/>
              </a:rPr>
              <a:t>. </a:t>
            </a:r>
            <a:endParaRPr lang="et-EE" sz="3399" dirty="0" smtClean="0">
              <a:solidFill>
                <a:srgbClr val="000000"/>
              </a:solidFill>
              <a:latin typeface="Open Sans"/>
            </a:endParaRPr>
          </a:p>
          <a:p>
            <a:pPr>
              <a:lnSpc>
                <a:spcPts val="4759"/>
              </a:lnSpc>
            </a:pPr>
            <a:r>
              <a:rPr lang="en-US" sz="3399" dirty="0" err="1" smtClean="0">
                <a:solidFill>
                  <a:srgbClr val="000000"/>
                </a:solidFill>
                <a:latin typeface="Open Sans"/>
              </a:rPr>
              <a:t>Avaldatakse</a:t>
            </a:r>
            <a:r>
              <a:rPr lang="en-US" sz="3399" dirty="0" smtClean="0">
                <a:solidFill>
                  <a:srgbClr val="000000"/>
                </a:solidFill>
                <a:latin typeface="Open Sans"/>
              </a:rPr>
              <a:t> </a:t>
            </a:r>
            <a:r>
              <a:rPr lang="en-US" sz="3399" dirty="0" err="1">
                <a:solidFill>
                  <a:srgbClr val="000000"/>
                </a:solidFill>
                <a:latin typeface="Open Sans"/>
              </a:rPr>
              <a:t>veebileht</a:t>
            </a:r>
            <a:r>
              <a:rPr lang="en-US" sz="3399" dirty="0">
                <a:solidFill>
                  <a:srgbClr val="000000"/>
                </a:solidFill>
                <a:latin typeface="Open Sans"/>
              </a:rPr>
              <a:t> </a:t>
            </a:r>
            <a:r>
              <a:rPr lang="en-US" sz="3399" dirty="0" err="1">
                <a:solidFill>
                  <a:srgbClr val="000000"/>
                </a:solidFill>
                <a:latin typeface="Open Sans"/>
              </a:rPr>
              <a:t>ja</a:t>
            </a:r>
            <a:r>
              <a:rPr lang="en-US" sz="3399" dirty="0">
                <a:solidFill>
                  <a:srgbClr val="000000"/>
                </a:solidFill>
                <a:latin typeface="Open Sans"/>
              </a:rPr>
              <a:t> </a:t>
            </a:r>
            <a:r>
              <a:rPr lang="en-US" sz="3399" dirty="0" err="1" smtClean="0">
                <a:solidFill>
                  <a:srgbClr val="000000"/>
                </a:solidFill>
                <a:latin typeface="Open Sans"/>
              </a:rPr>
              <a:t>õppevideo</a:t>
            </a:r>
            <a:r>
              <a:rPr lang="et-EE" sz="3399" dirty="0" smtClean="0">
                <a:solidFill>
                  <a:srgbClr val="000000"/>
                </a:solidFill>
                <a:latin typeface="Open Sans"/>
              </a:rPr>
              <a:t>d</a:t>
            </a:r>
            <a:r>
              <a:rPr lang="en-US" sz="3399" dirty="0" smtClean="0">
                <a:solidFill>
                  <a:srgbClr val="000000"/>
                </a:solidFill>
                <a:latin typeface="Open Sans"/>
              </a:rPr>
              <a:t>.</a:t>
            </a:r>
            <a:endParaRPr lang="en-US" sz="3399" dirty="0">
              <a:solidFill>
                <a:srgbClr val="000000"/>
              </a:solidFill>
              <a:latin typeface="Open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27875" y="5686610"/>
            <a:ext cx="4200275" cy="4200275"/>
          </a:xfrm>
          <a:custGeom>
            <a:avLst/>
            <a:gdLst/>
            <a:ahLst/>
            <a:cxnLst/>
            <a:rect l="l" t="t" r="r" b="b"/>
            <a:pathLst>
              <a:path w="4200275" h="4200275">
                <a:moveTo>
                  <a:pt x="0" y="0"/>
                </a:moveTo>
                <a:lnTo>
                  <a:pt x="4200276" y="0"/>
                </a:lnTo>
                <a:lnTo>
                  <a:pt x="4200276" y="4200275"/>
                </a:lnTo>
                <a:lnTo>
                  <a:pt x="0" y="4200275"/>
                </a:lnTo>
                <a:lnTo>
                  <a:pt x="0" y="0"/>
                </a:lnTo>
                <a:close/>
              </a:path>
            </a:pathLst>
          </a:custGeom>
          <a:blipFill>
            <a:blip r:embed="rId2" cstate="print"/>
            <a:stretch>
              <a:fillRect/>
            </a:stretch>
          </a:blipFill>
        </p:spPr>
      </p:sp>
      <p:sp>
        <p:nvSpPr>
          <p:cNvPr id="3" name="Freeform 3"/>
          <p:cNvSpPr/>
          <p:nvPr/>
        </p:nvSpPr>
        <p:spPr>
          <a:xfrm>
            <a:off x="887599" y="2120001"/>
            <a:ext cx="11674164" cy="6503482"/>
          </a:xfrm>
          <a:custGeom>
            <a:avLst/>
            <a:gdLst/>
            <a:ahLst/>
            <a:cxnLst/>
            <a:rect l="l" t="t" r="r" b="b"/>
            <a:pathLst>
              <a:path w="11674164" h="6503482">
                <a:moveTo>
                  <a:pt x="0" y="0"/>
                </a:moveTo>
                <a:lnTo>
                  <a:pt x="11674164" y="0"/>
                </a:lnTo>
                <a:lnTo>
                  <a:pt x="11674164" y="6503483"/>
                </a:lnTo>
                <a:lnTo>
                  <a:pt x="0" y="6503483"/>
                </a:lnTo>
                <a:lnTo>
                  <a:pt x="0" y="0"/>
                </a:lnTo>
                <a:close/>
              </a:path>
            </a:pathLst>
          </a:custGeom>
          <a:blipFill>
            <a:blip r:embed="rId3" cstate="print"/>
            <a:stretch>
              <a:fillRect/>
            </a:stretch>
          </a:blipFill>
        </p:spPr>
      </p:sp>
      <p:sp>
        <p:nvSpPr>
          <p:cNvPr id="4" name="TextBox 4"/>
          <p:cNvSpPr txBox="1"/>
          <p:nvPr/>
        </p:nvSpPr>
        <p:spPr>
          <a:xfrm>
            <a:off x="709145" y="159703"/>
            <a:ext cx="557301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Veebileht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1295400" y="3086100"/>
            <a:ext cx="13131907" cy="4103688"/>
          </a:xfrm>
          <a:prstGeom prst="rect">
            <a:avLst/>
          </a:prstGeom>
        </p:spPr>
        <p:txBody>
          <a:bodyPr wrap="square" lIns="0" tIns="0" rIns="0" bIns="0" rtlCol="0" anchor="t">
            <a:spAutoFit/>
          </a:bodyPr>
          <a:lstStyle/>
          <a:p>
            <a:pPr>
              <a:lnSpc>
                <a:spcPts val="6425"/>
              </a:lnSpc>
            </a:pPr>
            <a:r>
              <a:rPr lang="en-US" sz="4589" dirty="0" err="1">
                <a:solidFill>
                  <a:srgbClr val="FFFFFF"/>
                </a:solidFill>
                <a:latin typeface="Open Sans Bold"/>
              </a:rPr>
              <a:t>Vassili</a:t>
            </a:r>
            <a:r>
              <a:rPr lang="en-US" sz="4589" dirty="0">
                <a:solidFill>
                  <a:srgbClr val="FFFFFF"/>
                </a:solidFill>
                <a:latin typeface="Open Sans Bold"/>
              </a:rPr>
              <a:t> </a:t>
            </a:r>
            <a:r>
              <a:rPr lang="en-US" sz="4589" dirty="0" err="1">
                <a:solidFill>
                  <a:srgbClr val="FFFFFF"/>
                </a:solidFill>
                <a:latin typeface="Open Sans Bold"/>
              </a:rPr>
              <a:t>Golikov</a:t>
            </a:r>
            <a:r>
              <a:rPr lang="en-US" sz="4589" dirty="0">
                <a:solidFill>
                  <a:srgbClr val="FFFFFF"/>
                </a:solidFill>
                <a:latin typeface="Open Sans Bold"/>
              </a:rPr>
              <a:t>, </a:t>
            </a:r>
            <a:r>
              <a:rPr lang="en-US" sz="4589" dirty="0" err="1">
                <a:solidFill>
                  <a:srgbClr val="FFFFFF"/>
                </a:solidFill>
                <a:latin typeface="Open Sans Bold"/>
              </a:rPr>
              <a:t>projektijuht</a:t>
            </a:r>
            <a:endParaRPr lang="en-US" sz="4589" dirty="0">
              <a:solidFill>
                <a:srgbClr val="FFFFFF"/>
              </a:solidFill>
              <a:latin typeface="Open Sans Bold"/>
            </a:endParaRPr>
          </a:p>
          <a:p>
            <a:pPr>
              <a:lnSpc>
                <a:spcPts val="6425"/>
              </a:lnSpc>
            </a:pPr>
            <a:r>
              <a:rPr lang="en-US" sz="4589" dirty="0">
                <a:solidFill>
                  <a:srgbClr val="FFFFFF"/>
                </a:solidFill>
                <a:latin typeface="Open Sans Bold"/>
              </a:rPr>
              <a:t>Tel: 556029993 </a:t>
            </a:r>
          </a:p>
          <a:p>
            <a:pPr>
              <a:lnSpc>
                <a:spcPts val="6425"/>
              </a:lnSpc>
            </a:pPr>
            <a:r>
              <a:rPr lang="en-US" sz="4589" dirty="0">
                <a:solidFill>
                  <a:srgbClr val="FFFFFF"/>
                </a:solidFill>
                <a:latin typeface="Open Sans Bold"/>
              </a:rPr>
              <a:t>E-post: Vassili@sscw.ee </a:t>
            </a:r>
            <a:r>
              <a:rPr lang="en-US" sz="4589" dirty="0" smtClean="0">
                <a:solidFill>
                  <a:srgbClr val="FFFFFF"/>
                </a:solidFill>
                <a:latin typeface="Open Sans Bold"/>
              </a:rPr>
              <a:t>/</a:t>
            </a:r>
            <a:r>
              <a:rPr lang="et-EE" sz="4589" dirty="0" smtClean="0">
                <a:solidFill>
                  <a:srgbClr val="FFFFFF"/>
                </a:solidFill>
                <a:latin typeface="Open Sans Bold"/>
              </a:rPr>
              <a:t> </a:t>
            </a:r>
            <a:r>
              <a:rPr lang="en-US" sz="4589" dirty="0" smtClean="0">
                <a:solidFill>
                  <a:srgbClr val="FFFFFF"/>
                </a:solidFill>
                <a:latin typeface="Open Sans Bold"/>
              </a:rPr>
              <a:t> </a:t>
            </a:r>
            <a:r>
              <a:rPr lang="en-US" sz="4589" dirty="0">
                <a:solidFill>
                  <a:srgbClr val="FFFFFF"/>
                </a:solidFill>
                <a:latin typeface="Open Sans Bold"/>
                <a:hlinkClick r:id="rId2"/>
              </a:rPr>
              <a:t>info@sscw.ee</a:t>
            </a:r>
            <a:endParaRPr lang="en-US" sz="4589" dirty="0">
              <a:solidFill>
                <a:srgbClr val="FFFFFF"/>
              </a:solidFill>
              <a:latin typeface="Open Sans Bold"/>
            </a:endParaRPr>
          </a:p>
          <a:p>
            <a:pPr>
              <a:lnSpc>
                <a:spcPts val="6425"/>
              </a:lnSpc>
            </a:pPr>
            <a:r>
              <a:rPr lang="et-EE" sz="4589" dirty="0" smtClean="0">
                <a:solidFill>
                  <a:srgbClr val="FFFFFF"/>
                </a:solidFill>
                <a:latin typeface="Open Sans Bold"/>
              </a:rPr>
              <a:t>Loe rohem projektist</a:t>
            </a:r>
            <a:r>
              <a:rPr lang="en-US" sz="4589" dirty="0" smtClean="0">
                <a:solidFill>
                  <a:srgbClr val="FFFFFF"/>
                </a:solidFill>
                <a:latin typeface="Open Sans Bold"/>
              </a:rPr>
              <a:t>: </a:t>
            </a:r>
            <a:r>
              <a:rPr lang="en-US" sz="4589" dirty="0">
                <a:solidFill>
                  <a:srgbClr val="FFFFFF"/>
                </a:solidFill>
                <a:latin typeface="Open Sans Bold"/>
              </a:rPr>
              <a:t>democracy.sscw.ee </a:t>
            </a:r>
          </a:p>
          <a:p>
            <a:pPr>
              <a:lnSpc>
                <a:spcPts val="6425"/>
              </a:lnSpc>
            </a:pPr>
            <a:r>
              <a:rPr lang="et-EE" sz="4589" dirty="0" smtClean="0">
                <a:solidFill>
                  <a:srgbClr val="FFFFFF"/>
                </a:solidFill>
                <a:latin typeface="Open Sans Bold"/>
              </a:rPr>
              <a:t>Liitu meiega: </a:t>
            </a:r>
            <a:r>
              <a:rPr lang="en-US" sz="4589" u="sng" dirty="0" smtClean="0">
                <a:latin typeface="Open Sans Bold"/>
                <a:hlinkClick r:id="rId3" tooltip="https://facebook.com/SSCW.ESTONIA"/>
              </a:rPr>
              <a:t>Facebook.com/SSCW.ESTONIA</a:t>
            </a:r>
            <a:endParaRPr lang="en-US" sz="4589" u="sng" dirty="0">
              <a:latin typeface="Open Sans Bold"/>
              <a:hlinkClick r:id="rId3" tooltip="https://facebook.com/SSCW.ESTONIA"/>
            </a:endParaRPr>
          </a:p>
        </p:txBody>
      </p:sp>
      <p:grpSp>
        <p:nvGrpSpPr>
          <p:cNvPr id="3" name="Group 3"/>
          <p:cNvGrpSpPr/>
          <p:nvPr/>
        </p:nvGrpSpPr>
        <p:grpSpPr>
          <a:xfrm>
            <a:off x="12488941" y="7292002"/>
            <a:ext cx="4922800" cy="2771706"/>
            <a:chOff x="0" y="0"/>
            <a:chExt cx="1296540" cy="729997"/>
          </a:xfrm>
        </p:grpSpPr>
        <p:sp>
          <p:nvSpPr>
            <p:cNvPr id="4" name="Freeform 4"/>
            <p:cNvSpPr/>
            <p:nvPr/>
          </p:nvSpPr>
          <p:spPr>
            <a:xfrm>
              <a:off x="0" y="0"/>
              <a:ext cx="1296540" cy="729997"/>
            </a:xfrm>
            <a:custGeom>
              <a:avLst/>
              <a:gdLst/>
              <a:ahLst/>
              <a:cxnLst/>
              <a:rect l="l" t="t" r="r" b="b"/>
              <a:pathLst>
                <a:path w="1296540" h="729997">
                  <a:moveTo>
                    <a:pt x="80206" y="0"/>
                  </a:moveTo>
                  <a:lnTo>
                    <a:pt x="1216334" y="0"/>
                  </a:lnTo>
                  <a:cubicBezTo>
                    <a:pt x="1237606" y="0"/>
                    <a:pt x="1258007" y="8450"/>
                    <a:pt x="1273048" y="23492"/>
                  </a:cubicBezTo>
                  <a:cubicBezTo>
                    <a:pt x="1288090" y="38533"/>
                    <a:pt x="1296540" y="58934"/>
                    <a:pt x="1296540" y="80206"/>
                  </a:cubicBezTo>
                  <a:lnTo>
                    <a:pt x="1296540" y="649791"/>
                  </a:lnTo>
                  <a:cubicBezTo>
                    <a:pt x="1296540" y="694087"/>
                    <a:pt x="1260630" y="729997"/>
                    <a:pt x="1216334" y="729997"/>
                  </a:cubicBezTo>
                  <a:lnTo>
                    <a:pt x="80206" y="729997"/>
                  </a:lnTo>
                  <a:cubicBezTo>
                    <a:pt x="58934" y="729997"/>
                    <a:pt x="38533" y="721546"/>
                    <a:pt x="23492" y="706505"/>
                  </a:cubicBezTo>
                  <a:cubicBezTo>
                    <a:pt x="8450" y="691463"/>
                    <a:pt x="0" y="671063"/>
                    <a:pt x="0" y="649791"/>
                  </a:cubicBezTo>
                  <a:lnTo>
                    <a:pt x="0" y="80206"/>
                  </a:lnTo>
                  <a:cubicBezTo>
                    <a:pt x="0" y="58934"/>
                    <a:pt x="8450" y="38533"/>
                    <a:pt x="23492" y="23492"/>
                  </a:cubicBezTo>
                  <a:cubicBezTo>
                    <a:pt x="38533" y="8450"/>
                    <a:pt x="58934" y="0"/>
                    <a:pt x="80206" y="0"/>
                  </a:cubicBezTo>
                  <a:close/>
                </a:path>
              </a:pathLst>
            </a:custGeom>
            <a:solidFill>
              <a:srgbClr val="FFFFFF"/>
            </a:solidFill>
          </p:spPr>
        </p:sp>
        <p:sp>
          <p:nvSpPr>
            <p:cNvPr id="5" name="TextBox 5"/>
            <p:cNvSpPr txBox="1"/>
            <p:nvPr/>
          </p:nvSpPr>
          <p:spPr>
            <a:xfrm>
              <a:off x="0" y="-28575"/>
              <a:ext cx="1296540" cy="758572"/>
            </a:xfrm>
            <a:prstGeom prst="rect">
              <a:avLst/>
            </a:prstGeom>
          </p:spPr>
          <p:txBody>
            <a:bodyPr lIns="50800" tIns="50800" rIns="50800" bIns="50800" rtlCol="0" anchor="ctr"/>
            <a:lstStyle/>
            <a:p>
              <a:pPr algn="ctr">
                <a:lnSpc>
                  <a:spcPts val="2238"/>
                </a:lnSpc>
              </a:pPr>
              <a:endParaRPr/>
            </a:p>
          </p:txBody>
        </p:sp>
      </p:grpSp>
      <p:sp>
        <p:nvSpPr>
          <p:cNvPr id="6" name="Freeform 6"/>
          <p:cNvSpPr/>
          <p:nvPr/>
        </p:nvSpPr>
        <p:spPr>
          <a:xfrm>
            <a:off x="12414032" y="7292002"/>
            <a:ext cx="5072619" cy="2536310"/>
          </a:xfrm>
          <a:custGeom>
            <a:avLst/>
            <a:gdLst/>
            <a:ahLst/>
            <a:cxnLst/>
            <a:rect l="l" t="t" r="r" b="b"/>
            <a:pathLst>
              <a:path w="5072619" h="2536310">
                <a:moveTo>
                  <a:pt x="0" y="0"/>
                </a:moveTo>
                <a:lnTo>
                  <a:pt x="5072619" y="0"/>
                </a:lnTo>
                <a:lnTo>
                  <a:pt x="5072619" y="2536309"/>
                </a:lnTo>
                <a:lnTo>
                  <a:pt x="0" y="2536309"/>
                </a:lnTo>
                <a:lnTo>
                  <a:pt x="0" y="0"/>
                </a:lnTo>
                <a:close/>
              </a:path>
            </a:pathLst>
          </a:custGeom>
          <a:blipFill>
            <a:blip r:embed="rId4" cstate="print"/>
            <a:stretch>
              <a:fillRect/>
            </a:stretch>
          </a:blipFill>
        </p:spPr>
      </p:sp>
      <p:sp>
        <p:nvSpPr>
          <p:cNvPr id="7" name="TextBox 7"/>
          <p:cNvSpPr txBox="1"/>
          <p:nvPr/>
        </p:nvSpPr>
        <p:spPr>
          <a:xfrm>
            <a:off x="1154648" y="1053593"/>
            <a:ext cx="5823645" cy="1566544"/>
          </a:xfrm>
          <a:prstGeom prst="rect">
            <a:avLst/>
          </a:prstGeom>
        </p:spPr>
        <p:txBody>
          <a:bodyPr lIns="0" tIns="0" rIns="0" bIns="0" rtlCol="0" anchor="t">
            <a:spAutoFit/>
          </a:bodyPr>
          <a:lstStyle/>
          <a:p>
            <a:pPr algn="ctr">
              <a:lnSpc>
                <a:spcPts val="12880"/>
              </a:lnSpc>
            </a:pPr>
            <a:r>
              <a:rPr lang="en-US" sz="9200">
                <a:solidFill>
                  <a:srgbClr val="FFFFFF"/>
                </a:solidFill>
                <a:latin typeface="Open Sans Bold"/>
              </a:rPr>
              <a:t>Kontaktid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5539" b="-5539"/>
            </a:stretch>
          </a:blipFill>
        </p:spPr>
      </p:sp>
      <p:sp>
        <p:nvSpPr>
          <p:cNvPr id="3" name="AutoShape 3"/>
          <p:cNvSpPr/>
          <p:nvPr/>
        </p:nvSpPr>
        <p:spPr>
          <a:xfrm rot="-2700000">
            <a:off x="682702" y="-894472"/>
            <a:ext cx="11426163" cy="18162973"/>
          </a:xfrm>
          <a:prstGeom prst="rect">
            <a:avLst/>
          </a:prstGeom>
          <a:solidFill>
            <a:srgbClr val="044EA2">
              <a:alpha val="89804"/>
            </a:srgbClr>
          </a:solidFill>
        </p:spPr>
      </p:sp>
      <p:sp>
        <p:nvSpPr>
          <p:cNvPr id="4" name="AutoShape 4"/>
          <p:cNvSpPr/>
          <p:nvPr/>
        </p:nvSpPr>
        <p:spPr>
          <a:xfrm rot="-2700000">
            <a:off x="8263294" y="-884752"/>
            <a:ext cx="6482" cy="6056970"/>
          </a:xfrm>
          <a:prstGeom prst="rect">
            <a:avLst/>
          </a:prstGeom>
          <a:solidFill>
            <a:srgbClr val="F8FBFD"/>
          </a:solidFill>
        </p:spPr>
      </p:sp>
      <p:sp>
        <p:nvSpPr>
          <p:cNvPr id="5" name="TextBox 5"/>
          <p:cNvSpPr txBox="1"/>
          <p:nvPr/>
        </p:nvSpPr>
        <p:spPr>
          <a:xfrm>
            <a:off x="1078014" y="1839838"/>
            <a:ext cx="7233263" cy="1932521"/>
          </a:xfrm>
          <a:prstGeom prst="rect">
            <a:avLst/>
          </a:prstGeom>
        </p:spPr>
        <p:txBody>
          <a:bodyPr lIns="0" tIns="0" rIns="0" bIns="0" rtlCol="0" anchor="t">
            <a:spAutoFit/>
          </a:bodyPr>
          <a:lstStyle/>
          <a:p>
            <a:pPr>
              <a:lnSpc>
                <a:spcPts val="5142"/>
              </a:lnSpc>
            </a:pPr>
            <a:r>
              <a:rPr lang="en-US" sz="3673" spc="367">
                <a:solidFill>
                  <a:srgbClr val="F8FBFD"/>
                </a:solidFill>
                <a:latin typeface="Montserrat Classic"/>
              </a:rPr>
              <a:t>30.01.2024,</a:t>
            </a:r>
          </a:p>
          <a:p>
            <a:pPr>
              <a:lnSpc>
                <a:spcPts val="5142"/>
              </a:lnSpc>
            </a:pPr>
            <a:r>
              <a:rPr lang="en-US" sz="3673" spc="367">
                <a:solidFill>
                  <a:srgbClr val="F8FBFD"/>
                </a:solidFill>
                <a:latin typeface="Montserrat Classic"/>
              </a:rPr>
              <a:t>NARVA GÜMNAASIUM</a:t>
            </a:r>
          </a:p>
          <a:p>
            <a:pPr>
              <a:lnSpc>
                <a:spcPts val="5142"/>
              </a:lnSpc>
            </a:pPr>
            <a:r>
              <a:rPr lang="en-US" sz="3673" spc="367">
                <a:solidFill>
                  <a:srgbClr val="F8FBFD"/>
                </a:solidFill>
                <a:latin typeface="Montserrat Classic"/>
              </a:rPr>
              <a:t>KELL 13.30</a:t>
            </a:r>
          </a:p>
        </p:txBody>
      </p:sp>
      <p:sp>
        <p:nvSpPr>
          <p:cNvPr id="6" name="AutoShape 6"/>
          <p:cNvSpPr/>
          <p:nvPr/>
        </p:nvSpPr>
        <p:spPr>
          <a:xfrm rot="-2700000">
            <a:off x="7559727" y="-777476"/>
            <a:ext cx="21517" cy="4429056"/>
          </a:xfrm>
          <a:prstGeom prst="rect">
            <a:avLst/>
          </a:prstGeom>
          <a:solidFill>
            <a:srgbClr val="F8FBFD"/>
          </a:solidFill>
        </p:spPr>
      </p:sp>
      <p:sp>
        <p:nvSpPr>
          <p:cNvPr id="7" name="AutoShape 7"/>
          <p:cNvSpPr/>
          <p:nvPr/>
        </p:nvSpPr>
        <p:spPr>
          <a:xfrm>
            <a:off x="2309254" y="3981909"/>
            <a:ext cx="4330120" cy="0"/>
          </a:xfrm>
          <a:prstGeom prst="line">
            <a:avLst/>
          </a:prstGeom>
          <a:ln w="57150" cap="flat">
            <a:solidFill>
              <a:srgbClr val="FFFFFF"/>
            </a:solidFill>
            <a:prstDash val="solid"/>
            <a:headEnd type="none" w="sm" len="sm"/>
            <a:tailEnd type="none" w="sm" len="sm"/>
          </a:ln>
        </p:spPr>
      </p:sp>
      <p:grpSp>
        <p:nvGrpSpPr>
          <p:cNvPr id="8" name="Group 8"/>
          <p:cNvGrpSpPr/>
          <p:nvPr/>
        </p:nvGrpSpPr>
        <p:grpSpPr>
          <a:xfrm>
            <a:off x="1078014" y="3981909"/>
            <a:ext cx="10888546" cy="4870630"/>
            <a:chOff x="0" y="0"/>
            <a:chExt cx="14518062" cy="6494173"/>
          </a:xfrm>
        </p:grpSpPr>
        <p:sp>
          <p:nvSpPr>
            <p:cNvPr id="9" name="TextBox 9"/>
            <p:cNvSpPr txBox="1"/>
            <p:nvPr/>
          </p:nvSpPr>
          <p:spPr>
            <a:xfrm>
              <a:off x="0" y="180975"/>
              <a:ext cx="14518062" cy="5608275"/>
            </a:xfrm>
            <a:prstGeom prst="rect">
              <a:avLst/>
            </a:prstGeom>
          </p:spPr>
          <p:txBody>
            <a:bodyPr lIns="0" tIns="0" rIns="0" bIns="0" rtlCol="0" anchor="t">
              <a:spAutoFit/>
            </a:bodyPr>
            <a:lstStyle/>
            <a:p>
              <a:pPr>
                <a:lnSpc>
                  <a:spcPts val="9656"/>
                </a:lnSpc>
              </a:pPr>
              <a:r>
                <a:rPr lang="en-US" sz="9656" dirty="0">
                  <a:solidFill>
                    <a:srgbClr val="97BCC7"/>
                  </a:solidFill>
                  <a:latin typeface="Montserrat Classic Bold"/>
                </a:rPr>
                <a:t>KOOLITUS  </a:t>
              </a:r>
            </a:p>
            <a:p>
              <a:pPr>
                <a:lnSpc>
                  <a:spcPts val="7615"/>
                </a:lnSpc>
              </a:pPr>
              <a:r>
                <a:rPr lang="en-US" sz="7615" dirty="0">
                  <a:solidFill>
                    <a:srgbClr val="F8FBFD"/>
                  </a:solidFill>
                  <a:latin typeface="Montserrat Classic Bold"/>
                </a:rPr>
                <a:t>“DEMOKRAATIA JA POLITOLOOGIA ALUSED”</a:t>
              </a:r>
            </a:p>
          </p:txBody>
        </p:sp>
        <p:sp>
          <p:nvSpPr>
            <p:cNvPr id="10" name="TextBox 10"/>
            <p:cNvSpPr txBox="1"/>
            <p:nvPr/>
          </p:nvSpPr>
          <p:spPr>
            <a:xfrm>
              <a:off x="2" y="6078518"/>
              <a:ext cx="13401309" cy="415655"/>
            </a:xfrm>
            <a:prstGeom prst="rect">
              <a:avLst/>
            </a:prstGeom>
          </p:spPr>
          <p:txBody>
            <a:bodyPr lIns="0" tIns="0" rIns="0" bIns="0" rtlCol="0" anchor="t">
              <a:spAutoFit/>
            </a:bodyPr>
            <a:lstStyle/>
            <a:p>
              <a:pPr>
                <a:lnSpc>
                  <a:spcPts val="2665"/>
                </a:lnSpc>
              </a:pPr>
              <a:endParaRPr/>
            </a:p>
          </p:txBody>
        </p:sp>
      </p:grpSp>
      <p:grpSp>
        <p:nvGrpSpPr>
          <p:cNvPr id="11" name="Group 11"/>
          <p:cNvGrpSpPr/>
          <p:nvPr/>
        </p:nvGrpSpPr>
        <p:grpSpPr>
          <a:xfrm>
            <a:off x="10872529" y="6525956"/>
            <a:ext cx="7464287" cy="7169566"/>
            <a:chOff x="0" y="0"/>
            <a:chExt cx="812800" cy="780707"/>
          </a:xfrm>
        </p:grpSpPr>
        <p:sp>
          <p:nvSpPr>
            <p:cNvPr id="12" name="Freeform 12"/>
            <p:cNvSpPr/>
            <p:nvPr/>
          </p:nvSpPr>
          <p:spPr>
            <a:xfrm>
              <a:off x="0" y="0"/>
              <a:ext cx="812800" cy="780707"/>
            </a:xfrm>
            <a:custGeom>
              <a:avLst/>
              <a:gdLst/>
              <a:ahLst/>
              <a:cxnLst/>
              <a:rect l="l" t="t" r="r" b="b"/>
              <a:pathLst>
                <a:path w="812800" h="780707">
                  <a:moveTo>
                    <a:pt x="406400" y="0"/>
                  </a:moveTo>
                  <a:cubicBezTo>
                    <a:pt x="181951" y="0"/>
                    <a:pt x="0" y="174767"/>
                    <a:pt x="0" y="390354"/>
                  </a:cubicBezTo>
                  <a:cubicBezTo>
                    <a:pt x="0" y="605940"/>
                    <a:pt x="181951" y="780707"/>
                    <a:pt x="406400" y="780707"/>
                  </a:cubicBezTo>
                  <a:cubicBezTo>
                    <a:pt x="630849" y="780707"/>
                    <a:pt x="812800" y="605940"/>
                    <a:pt x="812800" y="390354"/>
                  </a:cubicBezTo>
                  <a:cubicBezTo>
                    <a:pt x="812800" y="174767"/>
                    <a:pt x="630849" y="0"/>
                    <a:pt x="406400" y="0"/>
                  </a:cubicBezTo>
                  <a:close/>
                </a:path>
              </a:pathLst>
            </a:custGeom>
            <a:solidFill>
              <a:srgbClr val="F8FBFD"/>
            </a:solidFill>
          </p:spPr>
        </p:sp>
        <p:sp>
          <p:nvSpPr>
            <p:cNvPr id="13" name="TextBox 13"/>
            <p:cNvSpPr txBox="1"/>
            <p:nvPr/>
          </p:nvSpPr>
          <p:spPr>
            <a:xfrm>
              <a:off x="76200" y="25566"/>
              <a:ext cx="660400" cy="681950"/>
            </a:xfrm>
            <a:prstGeom prst="rect">
              <a:avLst/>
            </a:prstGeom>
          </p:spPr>
          <p:txBody>
            <a:bodyPr lIns="34571" tIns="34571" rIns="34571" bIns="34571" rtlCol="0" anchor="ctr"/>
            <a:lstStyle/>
            <a:p>
              <a:pPr algn="ctr">
                <a:lnSpc>
                  <a:spcPts val="3518"/>
                </a:lnSpc>
              </a:pPr>
              <a:endParaRPr/>
            </a:p>
          </p:txBody>
        </p:sp>
      </p:grpSp>
      <p:sp>
        <p:nvSpPr>
          <p:cNvPr id="14" name="Freeform 14"/>
          <p:cNvSpPr/>
          <p:nvPr/>
        </p:nvSpPr>
        <p:spPr>
          <a:xfrm>
            <a:off x="11878309" y="8187015"/>
            <a:ext cx="5452728" cy="2667370"/>
          </a:xfrm>
          <a:custGeom>
            <a:avLst/>
            <a:gdLst/>
            <a:ahLst/>
            <a:cxnLst/>
            <a:rect l="l" t="t" r="r" b="b"/>
            <a:pathLst>
              <a:path w="5452728" h="2667370">
                <a:moveTo>
                  <a:pt x="0" y="0"/>
                </a:moveTo>
                <a:lnTo>
                  <a:pt x="5452727" y="0"/>
                </a:lnTo>
                <a:lnTo>
                  <a:pt x="5452727" y="2667370"/>
                </a:lnTo>
                <a:lnTo>
                  <a:pt x="0" y="2667370"/>
                </a:lnTo>
                <a:lnTo>
                  <a:pt x="0" y="0"/>
                </a:lnTo>
                <a:close/>
              </a:path>
            </a:pathLst>
          </a:custGeom>
          <a:blipFill>
            <a:blip r:embed="rId3" cstate="print"/>
            <a:stretch>
              <a:fillRect/>
            </a:stretch>
          </a:blipFill>
        </p:spPr>
      </p:sp>
      <p:sp>
        <p:nvSpPr>
          <p:cNvPr id="15" name="Freeform 15"/>
          <p:cNvSpPr/>
          <p:nvPr/>
        </p:nvSpPr>
        <p:spPr>
          <a:xfrm>
            <a:off x="12068363" y="6721990"/>
            <a:ext cx="5072619" cy="2536310"/>
          </a:xfrm>
          <a:custGeom>
            <a:avLst/>
            <a:gdLst/>
            <a:ahLst/>
            <a:cxnLst/>
            <a:rect l="l" t="t" r="r" b="b"/>
            <a:pathLst>
              <a:path w="5072619" h="2536310">
                <a:moveTo>
                  <a:pt x="0" y="0"/>
                </a:moveTo>
                <a:lnTo>
                  <a:pt x="5072619" y="0"/>
                </a:lnTo>
                <a:lnTo>
                  <a:pt x="5072619" y="2536310"/>
                </a:lnTo>
                <a:lnTo>
                  <a:pt x="0" y="2536310"/>
                </a:lnTo>
                <a:lnTo>
                  <a:pt x="0" y="0"/>
                </a:lnTo>
                <a:close/>
              </a:path>
            </a:pathLst>
          </a:custGeom>
          <a:blipFill>
            <a:blip r:embed="rId4" cstate="print"/>
            <a:stretch>
              <a:fillRect/>
            </a:stretch>
          </a:blipFill>
        </p:spPr>
      </p:sp>
      <p:sp>
        <p:nvSpPr>
          <p:cNvPr id="16" name="TextBox 16"/>
          <p:cNvSpPr txBox="1"/>
          <p:nvPr/>
        </p:nvSpPr>
        <p:spPr>
          <a:xfrm>
            <a:off x="1078014" y="9080243"/>
            <a:ext cx="9329659" cy="403739"/>
          </a:xfrm>
          <a:prstGeom prst="rect">
            <a:avLst/>
          </a:prstGeom>
        </p:spPr>
        <p:txBody>
          <a:bodyPr lIns="0" tIns="0" rIns="0" bIns="0" rtlCol="0" anchor="t">
            <a:spAutoFit/>
          </a:bodyPr>
          <a:lstStyle/>
          <a:p>
            <a:pPr algn="just">
              <a:lnSpc>
                <a:spcPts val="2968"/>
              </a:lnSpc>
              <a:spcBef>
                <a:spcPct val="0"/>
              </a:spcBef>
            </a:pPr>
            <a:r>
              <a:rPr lang="en-US" sz="2968">
                <a:solidFill>
                  <a:srgbClr val="FFFFFF"/>
                </a:solidFill>
                <a:latin typeface="Montserrat Classic Bold"/>
              </a:rPr>
              <a:t>LISAINFO: DEMOCRACY.SSCW.EE/KOOLITUSED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6054" y="2994540"/>
            <a:ext cx="16936895" cy="2143761"/>
          </a:xfrm>
          <a:prstGeom prst="rect">
            <a:avLst/>
          </a:prstGeom>
        </p:spPr>
        <p:txBody>
          <a:bodyPr lIns="0" tIns="0" rIns="0" bIns="0" rtlCol="0" anchor="t">
            <a:spAutoFit/>
          </a:bodyPr>
          <a:lstStyle/>
          <a:p>
            <a:pPr>
              <a:lnSpc>
                <a:spcPts val="5739"/>
              </a:lnSpc>
            </a:pPr>
            <a:endParaRPr/>
          </a:p>
          <a:p>
            <a:pPr>
              <a:lnSpc>
                <a:spcPts val="5739"/>
              </a:lnSpc>
            </a:pPr>
            <a:endParaRPr/>
          </a:p>
          <a:p>
            <a:pPr>
              <a:lnSpc>
                <a:spcPts val="5739"/>
              </a:lnSpc>
            </a:pPr>
            <a:endParaRPr/>
          </a:p>
        </p:txBody>
      </p:sp>
      <p:sp>
        <p:nvSpPr>
          <p:cNvPr id="3" name="TextBox 3"/>
          <p:cNvSpPr txBox="1"/>
          <p:nvPr/>
        </p:nvSpPr>
        <p:spPr>
          <a:xfrm>
            <a:off x="636054" y="2622692"/>
            <a:ext cx="16936895" cy="5607050"/>
          </a:xfrm>
          <a:prstGeom prst="rect">
            <a:avLst/>
          </a:prstGeom>
        </p:spPr>
        <p:txBody>
          <a:bodyPr lIns="0" tIns="0" rIns="0" bIns="0" rtlCol="0" anchor="t">
            <a:spAutoFit/>
          </a:bodyPr>
          <a:lstStyle/>
          <a:p>
            <a:pPr>
              <a:lnSpc>
                <a:spcPts val="5039"/>
              </a:lnSpc>
            </a:pPr>
            <a:r>
              <a:rPr lang="en-US" sz="3599">
                <a:solidFill>
                  <a:srgbClr val="000000"/>
                </a:solidFill>
                <a:latin typeface="Open Sans Bold"/>
              </a:rPr>
              <a:t>Programmi peamine eesmärk on tõsta noorte valijate teadlikkust, tagada ausa mängu põhimõtete järgimine valimiskampaaniates ja lugupidav suhtumine valijasse ning tugevdada demokraatiat, parandades noorte täiskasvanute ja keskealiste inimeste teadmisi demokraatliku protsessi rollist meie igapäevaelus, kodanike õigustest ja kohustustest ning suurendades noorte osalemist valimisprotsessis.</a:t>
            </a:r>
          </a:p>
          <a:p>
            <a:pPr algn="ctr">
              <a:lnSpc>
                <a:spcPts val="4759"/>
              </a:lnSpc>
            </a:pPr>
            <a:endParaRPr/>
          </a:p>
          <a:p>
            <a:pPr algn="ctr">
              <a:lnSpc>
                <a:spcPts val="4759"/>
              </a:lnSpc>
            </a:pPr>
            <a:endParaRPr/>
          </a:p>
          <a:p>
            <a:pPr algn="ctr">
              <a:lnSpc>
                <a:spcPts val="4759"/>
              </a:lnSpc>
            </a:pPr>
            <a:endParaRPr/>
          </a:p>
        </p:txBody>
      </p:sp>
      <p:sp>
        <p:nvSpPr>
          <p:cNvPr id="4" name="Freeform 4"/>
          <p:cNvSpPr/>
          <p:nvPr/>
        </p:nvSpPr>
        <p:spPr>
          <a:xfrm>
            <a:off x="12126473" y="6518800"/>
            <a:ext cx="5132827" cy="3421885"/>
          </a:xfrm>
          <a:custGeom>
            <a:avLst/>
            <a:gdLst/>
            <a:ahLst/>
            <a:cxnLst/>
            <a:rect l="l" t="t" r="r" b="b"/>
            <a:pathLst>
              <a:path w="5132827" h="3421885">
                <a:moveTo>
                  <a:pt x="0" y="0"/>
                </a:moveTo>
                <a:lnTo>
                  <a:pt x="5132827" y="0"/>
                </a:lnTo>
                <a:lnTo>
                  <a:pt x="5132827" y="3421885"/>
                </a:lnTo>
                <a:lnTo>
                  <a:pt x="0" y="3421885"/>
                </a:lnTo>
                <a:lnTo>
                  <a:pt x="0" y="0"/>
                </a:lnTo>
                <a:close/>
              </a:path>
            </a:pathLst>
          </a:custGeom>
          <a:blipFill>
            <a:blip r:embed="rId2" cstate="print"/>
            <a:stretch>
              <a:fillRect/>
            </a:stretch>
          </a:blipFill>
        </p:spPr>
      </p:sp>
      <p:sp>
        <p:nvSpPr>
          <p:cNvPr id="5" name="TextBox 5"/>
          <p:cNvSpPr txBox="1"/>
          <p:nvPr/>
        </p:nvSpPr>
        <p:spPr>
          <a:xfrm>
            <a:off x="-1911627" y="483723"/>
            <a:ext cx="16936895"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Projekti eesmärk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720855" y="1943376"/>
            <a:ext cx="16846289" cy="6072492"/>
          </a:xfrm>
          <a:prstGeom prst="rect">
            <a:avLst/>
          </a:prstGeom>
        </p:spPr>
        <p:txBody>
          <a:bodyPr lIns="0" tIns="0" rIns="0" bIns="0" rtlCol="0" anchor="t">
            <a:spAutoFit/>
          </a:bodyPr>
          <a:lstStyle/>
          <a:p>
            <a:pPr>
              <a:lnSpc>
                <a:spcPts val="6020"/>
              </a:lnSpc>
              <a:spcBef>
                <a:spcPct val="0"/>
              </a:spcBef>
            </a:pPr>
            <a:r>
              <a:rPr lang="en-US" sz="4300">
                <a:solidFill>
                  <a:srgbClr val="F4F6F7"/>
                </a:solidFill>
                <a:latin typeface="Open Sans Bold"/>
              </a:rPr>
              <a:t>Sihtgrupp on üle 16-aastased noored ja Ida-Virumaa ja Harjumaa täiskasvanud/ kogukonnaliikmed, samuti kodanikuühiskonna noorteorganisatsioonid, eksperdid ja kogukonnajuhid, kes soovivad täiendada oma oskusi ja teadmisi demokraatia ja muude valdkondade kohta ning saada praktilisi kogemusi reaalsete muudatuste tegemiseks ja demokraatiaprotsesside toetamiseks, struktuurse dialoogi ja osalemiseks tulevastel Euroopa Parlamendi valimistel.</a:t>
            </a:r>
          </a:p>
        </p:txBody>
      </p:sp>
      <p:sp>
        <p:nvSpPr>
          <p:cNvPr id="3" name="TextBox 3"/>
          <p:cNvSpPr txBox="1"/>
          <p:nvPr/>
        </p:nvSpPr>
        <p:spPr>
          <a:xfrm>
            <a:off x="-4256009" y="159703"/>
            <a:ext cx="16846289" cy="1566544"/>
          </a:xfrm>
          <a:prstGeom prst="rect">
            <a:avLst/>
          </a:prstGeom>
        </p:spPr>
        <p:txBody>
          <a:bodyPr lIns="0" tIns="0" rIns="0" bIns="0" rtlCol="0" anchor="t">
            <a:spAutoFit/>
          </a:bodyPr>
          <a:lstStyle/>
          <a:p>
            <a:pPr algn="ctr">
              <a:lnSpc>
                <a:spcPts val="12880"/>
              </a:lnSpc>
            </a:pPr>
            <a:r>
              <a:rPr lang="en-US" sz="9200">
                <a:solidFill>
                  <a:srgbClr val="F4F6F7"/>
                </a:solidFill>
                <a:latin typeface="Open Sans Bold"/>
              </a:rPr>
              <a:t>Sihtgrupp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3069" y="857250"/>
            <a:ext cx="6177111"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Tegevused</a:t>
            </a:r>
          </a:p>
        </p:txBody>
      </p:sp>
      <p:sp>
        <p:nvSpPr>
          <p:cNvPr id="3" name="TextBox 3"/>
          <p:cNvSpPr txBox="1"/>
          <p:nvPr/>
        </p:nvSpPr>
        <p:spPr>
          <a:xfrm>
            <a:off x="1513069" y="3332480"/>
            <a:ext cx="13633008" cy="5450489"/>
          </a:xfrm>
          <a:prstGeom prst="rect">
            <a:avLst/>
          </a:prstGeom>
        </p:spPr>
        <p:txBody>
          <a:bodyPr lIns="0" tIns="0" rIns="0" bIns="0" rtlCol="0" anchor="t">
            <a:spAutoFit/>
          </a:bodyPr>
          <a:lstStyle/>
          <a:p>
            <a:pPr marL="1114868" lvl="1" indent="-557434">
              <a:lnSpc>
                <a:spcPts val="7229"/>
              </a:lnSpc>
              <a:buFont typeface="Arial"/>
              <a:buChar char="•"/>
            </a:pPr>
            <a:r>
              <a:rPr lang="en-US" sz="5163" u="sng">
                <a:solidFill>
                  <a:srgbClr val="000000"/>
                </a:solidFill>
                <a:latin typeface="Open Sans Bold"/>
                <a:hlinkClick r:id="rId2" tooltip="https://democracy.sscw.ee/koolitused/"/>
              </a:rPr>
              <a:t>KOOLITUSED</a:t>
            </a:r>
          </a:p>
          <a:p>
            <a:pPr marL="1114868" lvl="1" indent="-557434">
              <a:lnSpc>
                <a:spcPts val="7229"/>
              </a:lnSpc>
              <a:buFont typeface="Arial"/>
              <a:buChar char="•"/>
            </a:pPr>
            <a:r>
              <a:rPr lang="en-US" sz="5163" u="sng">
                <a:solidFill>
                  <a:srgbClr val="000000"/>
                </a:solidFill>
                <a:latin typeface="Open Sans Bold"/>
                <a:hlinkClick r:id="rId3" tooltip="https://democracy.sscw.ee/arutelud/"/>
              </a:rPr>
              <a:t>ARUTELUD</a:t>
            </a:r>
          </a:p>
          <a:p>
            <a:pPr marL="1114868" lvl="1" indent="-557434">
              <a:lnSpc>
                <a:spcPts val="7229"/>
              </a:lnSpc>
              <a:buFont typeface="Arial"/>
              <a:buChar char="•"/>
            </a:pPr>
            <a:r>
              <a:rPr lang="en-US" sz="5163" u="sng">
                <a:solidFill>
                  <a:srgbClr val="000000"/>
                </a:solidFill>
                <a:latin typeface="Open Sans Bold"/>
                <a:hlinkClick r:id="rId4" tooltip="https://democracy.sscw.ee/valimisvalvurid/"/>
              </a:rPr>
              <a:t>VALIMISVALVURID</a:t>
            </a:r>
          </a:p>
          <a:p>
            <a:pPr marL="1114868" lvl="1" indent="-557434">
              <a:lnSpc>
                <a:spcPts val="7229"/>
              </a:lnSpc>
              <a:buFont typeface="Arial"/>
              <a:buChar char="•"/>
            </a:pPr>
            <a:r>
              <a:rPr lang="en-US" sz="5163" u="sng">
                <a:solidFill>
                  <a:srgbClr val="000000"/>
                </a:solidFill>
                <a:latin typeface="Open Sans Bold"/>
                <a:hlinkClick r:id="rId5" tooltip="https://democracy.sscw.ee/konverents/"/>
              </a:rPr>
              <a:t>KONVERENTS</a:t>
            </a:r>
          </a:p>
          <a:p>
            <a:pPr marL="1114868" lvl="1" indent="-557434">
              <a:lnSpc>
                <a:spcPts val="7229"/>
              </a:lnSpc>
              <a:buFont typeface="Arial"/>
              <a:buChar char="•"/>
            </a:pPr>
            <a:r>
              <a:rPr lang="en-US" sz="5163" u="sng">
                <a:solidFill>
                  <a:srgbClr val="000000"/>
                </a:solidFill>
                <a:latin typeface="Open Sans Bold"/>
              </a:rPr>
              <a:t>MATERJALID</a:t>
            </a:r>
          </a:p>
          <a:p>
            <a:pPr>
              <a:lnSpc>
                <a:spcPts val="7229"/>
              </a:lnSpc>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808502" y="2517484"/>
            <a:ext cx="16284871" cy="4911684"/>
          </a:xfrm>
          <a:prstGeom prst="rect">
            <a:avLst/>
          </a:prstGeom>
        </p:spPr>
        <p:txBody>
          <a:bodyPr lIns="0" tIns="0" rIns="0" bIns="0" rtlCol="0" anchor="t">
            <a:spAutoFit/>
          </a:bodyPr>
          <a:lstStyle/>
          <a:p>
            <a:pPr>
              <a:lnSpc>
                <a:spcPts val="5594"/>
              </a:lnSpc>
              <a:spcBef>
                <a:spcPct val="0"/>
              </a:spcBef>
            </a:pPr>
            <a:r>
              <a:rPr lang="en-US" sz="3996">
                <a:solidFill>
                  <a:srgbClr val="F4F6F7"/>
                </a:solidFill>
                <a:latin typeface="Open Sans Bold"/>
              </a:rPr>
              <a:t>Koolituste seeria eesmärgiks on tõsta noorte valijate teadlikkust, parandada noorte täiskasvanute ja keskealiste inimeste arusaamist valimiste demokraatlikust protsessist igapäevaelus ning kaasata noori valimisprotsessi ning ausate ja avatud valimiste rolli, tagades seeläbi ausa mängu valimiskampaaniates ja valijate lugupidava kohtlemise, ning tugevdada demokraatiat Eestis.</a:t>
            </a:r>
          </a:p>
        </p:txBody>
      </p:sp>
      <p:sp>
        <p:nvSpPr>
          <p:cNvPr id="3" name="TextBox 3"/>
          <p:cNvSpPr txBox="1"/>
          <p:nvPr/>
        </p:nvSpPr>
        <p:spPr>
          <a:xfrm>
            <a:off x="808502" y="440486"/>
            <a:ext cx="11393239" cy="1566544"/>
          </a:xfrm>
          <a:prstGeom prst="rect">
            <a:avLst/>
          </a:prstGeom>
        </p:spPr>
        <p:txBody>
          <a:bodyPr lIns="0" tIns="0" rIns="0" bIns="0" rtlCol="0" anchor="t">
            <a:spAutoFit/>
          </a:bodyPr>
          <a:lstStyle/>
          <a:p>
            <a:pPr algn="ctr">
              <a:lnSpc>
                <a:spcPts val="12880"/>
              </a:lnSpc>
            </a:pPr>
            <a:r>
              <a:rPr lang="en-US" sz="9200">
                <a:solidFill>
                  <a:srgbClr val="F4F6F7"/>
                </a:solidFill>
                <a:latin typeface="Open Sans Bold"/>
              </a:rPr>
              <a:t>Koolituste eesmärk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2" name="Freeform 2"/>
          <p:cNvSpPr/>
          <p:nvPr/>
        </p:nvSpPr>
        <p:spPr>
          <a:xfrm>
            <a:off x="3346220" y="0"/>
            <a:ext cx="11595560" cy="10287000"/>
          </a:xfrm>
          <a:custGeom>
            <a:avLst/>
            <a:gdLst/>
            <a:ahLst/>
            <a:cxnLst/>
            <a:rect l="l" t="t" r="r" b="b"/>
            <a:pathLst>
              <a:path w="11595560" h="10287000">
                <a:moveTo>
                  <a:pt x="0" y="0"/>
                </a:moveTo>
                <a:lnTo>
                  <a:pt x="11595560" y="0"/>
                </a:lnTo>
                <a:lnTo>
                  <a:pt x="11595560" y="10287000"/>
                </a:lnTo>
                <a:lnTo>
                  <a:pt x="0" y="10287000"/>
                </a:lnTo>
                <a:lnTo>
                  <a:pt x="0" y="0"/>
                </a:lnTo>
                <a:close/>
              </a:path>
            </a:pathLst>
          </a:custGeom>
          <a:blipFill>
            <a:blip r:embed="rId2" cstate="print"/>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065AF"/>
        </a:solidFill>
        <a:effectLst/>
      </p:bgPr>
    </p:bg>
    <p:spTree>
      <p:nvGrpSpPr>
        <p:cNvPr id="1" name=""/>
        <p:cNvGrpSpPr/>
        <p:nvPr/>
      </p:nvGrpSpPr>
      <p:grpSpPr>
        <a:xfrm>
          <a:off x="0" y="0"/>
          <a:ext cx="0" cy="0"/>
          <a:chOff x="0" y="0"/>
          <a:chExt cx="0" cy="0"/>
        </a:xfrm>
      </p:grpSpPr>
      <p:sp>
        <p:nvSpPr>
          <p:cNvPr id="2" name="TextBox 2"/>
          <p:cNvSpPr txBox="1"/>
          <p:nvPr/>
        </p:nvSpPr>
        <p:spPr>
          <a:xfrm>
            <a:off x="1028700" y="857250"/>
            <a:ext cx="11259889" cy="1566544"/>
          </a:xfrm>
          <a:prstGeom prst="rect">
            <a:avLst/>
          </a:prstGeom>
        </p:spPr>
        <p:txBody>
          <a:bodyPr lIns="0" tIns="0" rIns="0" bIns="0" rtlCol="0" anchor="t">
            <a:spAutoFit/>
          </a:bodyPr>
          <a:lstStyle/>
          <a:p>
            <a:pPr algn="ctr">
              <a:lnSpc>
                <a:spcPts val="12880"/>
              </a:lnSpc>
            </a:pPr>
            <a:r>
              <a:rPr lang="en-US" sz="9200">
                <a:solidFill>
                  <a:srgbClr val="FFFFFF"/>
                </a:solidFill>
                <a:latin typeface="Open Sans Bold"/>
              </a:rPr>
              <a:t>Arutelude eesmärk</a:t>
            </a:r>
          </a:p>
        </p:txBody>
      </p:sp>
      <p:sp>
        <p:nvSpPr>
          <p:cNvPr id="3" name="TextBox 3"/>
          <p:cNvSpPr txBox="1"/>
          <p:nvPr/>
        </p:nvSpPr>
        <p:spPr>
          <a:xfrm>
            <a:off x="1028700" y="2746274"/>
            <a:ext cx="16036562" cy="5981065"/>
          </a:xfrm>
          <a:prstGeom prst="rect">
            <a:avLst/>
          </a:prstGeom>
        </p:spPr>
        <p:txBody>
          <a:bodyPr lIns="0" tIns="0" rIns="0" bIns="0" rtlCol="0" anchor="t">
            <a:spAutoFit/>
          </a:bodyPr>
          <a:lstStyle/>
          <a:p>
            <a:pPr>
              <a:lnSpc>
                <a:spcPts val="4759"/>
              </a:lnSpc>
            </a:pPr>
            <a:r>
              <a:rPr lang="en-US" sz="3399">
                <a:solidFill>
                  <a:srgbClr val="FFFFFF"/>
                </a:solidFill>
                <a:latin typeface="Open Sans Bold"/>
              </a:rPr>
              <a:t>Avaliku arutelu peamine eesmärk on tõsta projekti sihtrühma teadlikkust oma eluga seotud põhiteemadest ja ka sellest, mis mõjutab riiki ja Euroopat, pidada dialoogi poliitikute ja kogukonnaliikmete vahel, harida ja propageerida inimeste vajadusi, muresid ja püüda leida lahendusi. Igal avalikul arutelul on üks põhiteema ja ka mitmeid teisi arutelusid. Aduteludes keskendume noorte täiskasvanute ja keskealiste inimeste põhiküsimusele, mis neid muretsevad.</a:t>
            </a:r>
          </a:p>
          <a:p>
            <a:pPr algn="ctr">
              <a:lnSpc>
                <a:spcPts val="4759"/>
              </a:lnSpc>
            </a:pPr>
            <a:endParaRPr/>
          </a:p>
          <a:p>
            <a:pPr algn="ctr">
              <a:lnSpc>
                <a:spcPts val="4759"/>
              </a:lnSpc>
            </a:pPr>
            <a:endParaRPr/>
          </a:p>
          <a:p>
            <a:pPr algn="ctr">
              <a:lnSpc>
                <a:spcPts val="4759"/>
              </a:lnSpc>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509D"/>
        </a:solidFill>
        <a:effectLst/>
      </p:bgPr>
    </p:bg>
    <p:spTree>
      <p:nvGrpSpPr>
        <p:cNvPr id="1" name=""/>
        <p:cNvGrpSpPr/>
        <p:nvPr/>
      </p:nvGrpSpPr>
      <p:grpSpPr>
        <a:xfrm>
          <a:off x="0" y="0"/>
          <a:ext cx="0" cy="0"/>
          <a:chOff x="0" y="0"/>
          <a:chExt cx="0" cy="0"/>
        </a:xfrm>
      </p:grpSpPr>
      <p:sp>
        <p:nvSpPr>
          <p:cNvPr id="2" name="TextBox 2"/>
          <p:cNvSpPr txBox="1"/>
          <p:nvPr/>
        </p:nvSpPr>
        <p:spPr>
          <a:xfrm>
            <a:off x="514350" y="583992"/>
            <a:ext cx="17259300" cy="5927719"/>
          </a:xfrm>
          <a:prstGeom prst="rect">
            <a:avLst/>
          </a:prstGeom>
        </p:spPr>
        <p:txBody>
          <a:bodyPr lIns="0" tIns="0" rIns="0" bIns="0" rtlCol="0" anchor="t">
            <a:spAutoFit/>
          </a:bodyPr>
          <a:lstStyle/>
          <a:p>
            <a:pPr>
              <a:lnSpc>
                <a:spcPts val="8820"/>
              </a:lnSpc>
            </a:pPr>
            <a:r>
              <a:rPr lang="en-US" sz="6300">
                <a:solidFill>
                  <a:srgbClr val="ECF0F1"/>
                </a:solidFill>
                <a:latin typeface="Open Sans Bold"/>
              </a:rPr>
              <a:t>Räägi kaasa demokraatia kaitseks ja toeks</a:t>
            </a:r>
          </a:p>
          <a:p>
            <a:pPr algn="ctr">
              <a:lnSpc>
                <a:spcPts val="12880"/>
              </a:lnSpc>
            </a:pPr>
            <a:endParaRPr/>
          </a:p>
          <a:p>
            <a:pPr algn="ctr">
              <a:lnSpc>
                <a:spcPts val="12880"/>
              </a:lnSpc>
            </a:pPr>
            <a:endParaRPr/>
          </a:p>
          <a:p>
            <a:pPr algn="ctr">
              <a:lnSpc>
                <a:spcPts val="12880"/>
              </a:lnSpc>
            </a:pPr>
            <a:endParaRPr/>
          </a:p>
        </p:txBody>
      </p:sp>
      <p:sp>
        <p:nvSpPr>
          <p:cNvPr id="3" name="TextBox 3"/>
          <p:cNvSpPr txBox="1"/>
          <p:nvPr/>
        </p:nvSpPr>
        <p:spPr>
          <a:xfrm>
            <a:off x="514350" y="2190750"/>
            <a:ext cx="16917848" cy="5848350"/>
          </a:xfrm>
          <a:prstGeom prst="rect">
            <a:avLst/>
          </a:prstGeom>
        </p:spPr>
        <p:txBody>
          <a:bodyPr lIns="0" tIns="0" rIns="0" bIns="0" rtlCol="0" anchor="t">
            <a:spAutoFit/>
          </a:bodyPr>
          <a:lstStyle/>
          <a:p>
            <a:pPr marL="647702" lvl="1" indent="-323851">
              <a:lnSpc>
                <a:spcPts val="4200"/>
              </a:lnSpc>
              <a:buFont typeface="Arial"/>
              <a:buChar char="•"/>
            </a:pPr>
            <a:r>
              <a:rPr lang="en-US" sz="3000">
                <a:solidFill>
                  <a:srgbClr val="F4F6F7"/>
                </a:solidFill>
                <a:latin typeface="Open Sans Bold"/>
              </a:rPr>
              <a:t>1) 28.12.2023, Toila Spa Hotel, (Hariduspoliitika ja haavatavate rühmade kaasamine).</a:t>
            </a:r>
          </a:p>
          <a:p>
            <a:pPr marL="647702" lvl="1" indent="-323851">
              <a:lnSpc>
                <a:spcPts val="4200"/>
              </a:lnSpc>
              <a:buFont typeface="Arial"/>
              <a:buChar char="•"/>
            </a:pPr>
            <a:r>
              <a:rPr lang="en-US" sz="3000">
                <a:solidFill>
                  <a:srgbClr val="F4F6F7"/>
                </a:solidFill>
                <a:latin typeface="Open Sans Bold"/>
              </a:rPr>
              <a:t>2) 2.02.2024 in Narva Eesti Gümnaasium (Turvalisuse ja demokraatia küsimused)</a:t>
            </a:r>
          </a:p>
          <a:p>
            <a:pPr marL="647702" lvl="1" indent="-323851">
              <a:lnSpc>
                <a:spcPts val="4200"/>
              </a:lnSpc>
              <a:buFont typeface="Arial"/>
              <a:buChar char="•"/>
            </a:pPr>
            <a:r>
              <a:rPr lang="en-US" sz="3000">
                <a:solidFill>
                  <a:srgbClr val="F4F6F7"/>
                </a:solidFill>
                <a:latin typeface="Open Sans Bold"/>
              </a:rPr>
              <a:t>3) 20.02.2024 Tartu Annelinna gümnaasiumis(Valimiskampaania spetsiifika ja meediaanalüüsid/kriitiline mõtlemine)</a:t>
            </a:r>
          </a:p>
          <a:p>
            <a:pPr marL="647702" lvl="1" indent="-323851">
              <a:lnSpc>
                <a:spcPts val="4200"/>
              </a:lnSpc>
              <a:buFont typeface="Arial"/>
              <a:buChar char="•"/>
            </a:pPr>
            <a:r>
              <a:rPr lang="en-US" sz="3000">
                <a:solidFill>
                  <a:srgbClr val="F4F6F7"/>
                </a:solidFill>
                <a:latin typeface="Open Sans Bold"/>
              </a:rPr>
              <a:t>4) 15.03.2024 , Paldiski Gümnaasium (Vihakõne, mitmekesisus, võrdsus ja inimõigused)</a:t>
            </a:r>
          </a:p>
          <a:p>
            <a:pPr marL="647702" lvl="1" indent="-323851">
              <a:lnSpc>
                <a:spcPts val="4200"/>
              </a:lnSpc>
              <a:buFont typeface="Arial"/>
              <a:buChar char="•"/>
            </a:pPr>
            <a:r>
              <a:rPr lang="en-US" sz="3000">
                <a:solidFill>
                  <a:srgbClr val="F4F6F7"/>
                </a:solidFill>
                <a:latin typeface="Open Sans Bold"/>
              </a:rPr>
              <a:t>5) 22.03.2024 Tallina Meriton Hotel (Rohepööre ja sotsiaalmajanduslikud kriisid, töökohtade loomine)</a:t>
            </a:r>
          </a:p>
          <a:p>
            <a:pPr marL="647702" lvl="1" indent="-323851">
              <a:lnSpc>
                <a:spcPts val="4200"/>
              </a:lnSpc>
              <a:buFont typeface="Arial"/>
              <a:buChar char="•"/>
            </a:pPr>
            <a:r>
              <a:rPr lang="en-US" sz="3000">
                <a:solidFill>
                  <a:srgbClr val="F4F6F7"/>
                </a:solidFill>
                <a:latin typeface="Open Sans Bold"/>
              </a:rPr>
              <a:t>6) 26.04.2024 Tallinn, Hestia Hotel Europa (Noorte hääl valimistel, 16. hääletus, sotsiaalne kapital ja osalemine).</a:t>
            </a:r>
          </a:p>
          <a:p>
            <a:pPr>
              <a:lnSpc>
                <a:spcPts val="4200"/>
              </a:lnSpc>
            </a:pPr>
            <a:endParaRPr/>
          </a:p>
        </p:txBody>
      </p:sp>
      <p:sp>
        <p:nvSpPr>
          <p:cNvPr id="4" name="Freeform 4"/>
          <p:cNvSpPr/>
          <p:nvPr/>
        </p:nvSpPr>
        <p:spPr>
          <a:xfrm>
            <a:off x="11142711" y="7256912"/>
            <a:ext cx="6494099" cy="2783185"/>
          </a:xfrm>
          <a:custGeom>
            <a:avLst/>
            <a:gdLst/>
            <a:ahLst/>
            <a:cxnLst/>
            <a:rect l="l" t="t" r="r" b="b"/>
            <a:pathLst>
              <a:path w="6494099" h="2783185">
                <a:moveTo>
                  <a:pt x="0" y="0"/>
                </a:moveTo>
                <a:lnTo>
                  <a:pt x="6494099" y="0"/>
                </a:lnTo>
                <a:lnTo>
                  <a:pt x="6494099" y="2783185"/>
                </a:lnTo>
                <a:lnTo>
                  <a:pt x="0" y="2783185"/>
                </a:lnTo>
                <a:lnTo>
                  <a:pt x="0" y="0"/>
                </a:lnTo>
                <a:close/>
              </a:path>
            </a:pathLst>
          </a:custGeom>
          <a:blipFill>
            <a:blip r:embed="rId2" cstate="print"/>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640</Words>
  <Application>Microsoft Office PowerPoint</Application>
  <PresentationFormat>Произвольный</PresentationFormat>
  <Paragraphs>71</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Montserrat Classic Bold</vt:lpstr>
      <vt:lpstr>Calibri</vt:lpstr>
      <vt:lpstr>Open Sans Bold</vt:lpstr>
      <vt:lpstr>Montserrat Classic</vt:lpstr>
      <vt:lpstr>Open Sans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Koolituste seeria eesmärgiks on tõsta noorte valijate teadlikkust, parandada noorte täiskasvanute ja keskealiste inimeste arusaamist valimiste demokraatlikust protsessist igapäevaelus ning kaasata noori valimisprotsessi ning ausate ja avatud valimiste</dc:title>
  <cp:lastModifiedBy>Basil Golikov</cp:lastModifiedBy>
  <cp:revision>2</cp:revision>
  <dcterms:created xsi:type="dcterms:W3CDTF">2006-08-16T00:00:00Z</dcterms:created>
  <dcterms:modified xsi:type="dcterms:W3CDTF">2024-01-30T01:30:26Z</dcterms:modified>
  <dc:identifier>DAF61jsQZwM</dc:identifier>
</cp:coreProperties>
</file>