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9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4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3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154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04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74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44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62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9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2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4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9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6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7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8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3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6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403748C-70F4-42CF-B690-ABB87DA4B366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00C5BF7-D71B-4CFA-ABFF-8C7E536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8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3160" y="1767840"/>
            <a:ext cx="74523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Youth Advocacy</a:t>
            </a:r>
          </a:p>
          <a:p>
            <a:pPr algn="ctr"/>
            <a:r>
              <a:rPr lang="en-US" sz="6000" dirty="0"/>
              <a:t>Strategic </a:t>
            </a:r>
            <a:r>
              <a:rPr lang="en-US" sz="6000" dirty="0"/>
              <a:t>D</a:t>
            </a:r>
            <a:r>
              <a:rPr lang="en-US" sz="6000" dirty="0" smtClean="0"/>
              <a:t>ialogue </a:t>
            </a:r>
            <a:r>
              <a:rPr lang="en-US" sz="6000" dirty="0"/>
              <a:t>and Youth Leadership </a:t>
            </a:r>
          </a:p>
        </p:txBody>
      </p:sp>
    </p:spTree>
    <p:extLst>
      <p:ext uri="{BB962C8B-B14F-4D97-AF65-F5344CB8AC3E}">
        <p14:creationId xmlns:p14="http://schemas.microsoft.com/office/powerpoint/2010/main" val="326891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56674" y="980252"/>
            <a:ext cx="5776586" cy="474998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sz="3000" dirty="0" smtClean="0"/>
              <a:t>a </a:t>
            </a:r>
            <a:r>
              <a:rPr lang="en-US" sz="3000" dirty="0"/>
              <a:t>platform for young people to represent </a:t>
            </a:r>
            <a:r>
              <a:rPr lang="en-US" sz="3000" dirty="0" smtClean="0"/>
              <a:t>their </a:t>
            </a:r>
            <a:r>
              <a:rPr lang="en-US" sz="3000" dirty="0"/>
              <a:t>own </a:t>
            </a: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interests 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perspectives</a:t>
            </a:r>
          </a:p>
          <a:p>
            <a:pPr marL="0" indent="0">
              <a:buNone/>
            </a:pPr>
            <a:endParaRPr lang="en-US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000" dirty="0" smtClean="0"/>
              <a:t> 2. </a:t>
            </a: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well-organized</a:t>
            </a:r>
            <a:endParaRPr lang="et-EE" sz="30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tx2">
                    <a:lumMod val="75000"/>
                  </a:schemeClr>
                </a:solidFill>
              </a:rPr>
              <a:t>     clear</a:t>
            </a:r>
            <a:r>
              <a:rPr lang="en-US" sz="3000" dirty="0" smtClean="0"/>
              <a:t> </a:t>
            </a:r>
            <a:r>
              <a:rPr lang="en-US" sz="3000" dirty="0"/>
              <a:t>advocacy </a:t>
            </a:r>
            <a:r>
              <a:rPr lang="en-US" sz="3000" dirty="0" smtClean="0"/>
              <a:t>agenda</a:t>
            </a:r>
            <a:endParaRPr lang="et-EE" sz="3000" dirty="0" smtClean="0"/>
          </a:p>
          <a:p>
            <a:pPr marL="0" indent="0">
              <a:buNone/>
            </a:pPr>
            <a:endParaRPr lang="en-US" sz="3000" b="1" dirty="0"/>
          </a:p>
          <a:p>
            <a:pPr marL="0" indent="0">
              <a:buNone/>
            </a:pPr>
            <a:r>
              <a:rPr lang="en-US" sz="3000" dirty="0" smtClean="0"/>
              <a:t>3. </a:t>
            </a:r>
            <a:r>
              <a:rPr lang="en-US" sz="3000" dirty="0"/>
              <a:t>Building 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</a:rPr>
              <a:t>leadership</a:t>
            </a:r>
            <a:r>
              <a:rPr lang="en-US" sz="3000" dirty="0"/>
              <a:t> </a:t>
            </a:r>
            <a:r>
              <a:rPr lang="en-US" sz="3000" dirty="0" smtClean="0"/>
              <a:t>skills</a:t>
            </a:r>
            <a:endParaRPr lang="en-US" sz="3000" b="1" dirty="0" smtClean="0"/>
          </a:p>
          <a:p>
            <a:pPr marL="0" indent="0">
              <a:buNone/>
            </a:pPr>
            <a:r>
              <a:rPr lang="et-EE" b="1" dirty="0" smtClean="0"/>
              <a:t>(creative and instant decisions</a:t>
            </a:r>
            <a:r>
              <a:rPr lang="en-US" b="1" dirty="0" smtClean="0"/>
              <a:t>, LLL</a:t>
            </a:r>
            <a:r>
              <a:rPr lang="et-EE" b="1" dirty="0" smtClean="0"/>
              <a:t>)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956063" y="1383081"/>
            <a:ext cx="4556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</a:t>
            </a:r>
            <a:r>
              <a:rPr lang="en-US" sz="2800" b="1" dirty="0" smtClean="0"/>
              <a:t>nclusive </a:t>
            </a:r>
            <a:r>
              <a:rPr lang="en-US" sz="2800" b="1" dirty="0"/>
              <a:t>decision-making 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702040" y="3596256"/>
            <a:ext cx="29876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Drive for change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9933" y="5026670"/>
            <a:ext cx="3611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Innovative solutions</a:t>
            </a:r>
            <a:endParaRPr lang="en-US" sz="2800" b="1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6736237" y="1695342"/>
            <a:ext cx="1181256" cy="421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042660" y="3857829"/>
            <a:ext cx="2499986" cy="1794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278880" y="5288280"/>
            <a:ext cx="1981200" cy="1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5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960" y="1933544"/>
            <a:ext cx="62179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4. COMMUNICATION, NEGOTIATION, COLLABORATION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78040" y="1460700"/>
            <a:ext cx="47701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Meaningful way of </a:t>
            </a:r>
            <a:endParaRPr lang="en-US" sz="4000" dirty="0" smtClean="0"/>
          </a:p>
          <a:p>
            <a:r>
              <a:rPr lang="en-US" sz="4000" dirty="0" smtClean="0"/>
              <a:t>being-with-others</a:t>
            </a:r>
            <a:endParaRPr lang="en-US" sz="40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42860" y="3230682"/>
            <a:ext cx="4236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</a:t>
            </a:r>
            <a:r>
              <a:rPr lang="en-US" sz="4000" dirty="0" smtClean="0"/>
              <a:t>ystemic </a:t>
            </a:r>
            <a:r>
              <a:rPr lang="en-US" sz="4000" dirty="0"/>
              <a:t>change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723900" y="3649771"/>
            <a:ext cx="9037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5.</a:t>
            </a:r>
            <a:r>
              <a:rPr lang="et-EE" sz="3200" dirty="0" smtClean="0"/>
              <a:t> </a:t>
            </a:r>
            <a:r>
              <a:rPr lang="en-US" sz="3200" dirty="0" smtClean="0"/>
              <a:t>BEING AS A </a:t>
            </a:r>
            <a:r>
              <a:rPr lang="et-EE" sz="3200" dirty="0" smtClean="0"/>
              <a:t>CITIZEN </a:t>
            </a:r>
          </a:p>
          <a:p>
            <a:r>
              <a:rPr lang="en-US" sz="3200" dirty="0"/>
              <a:t>(</a:t>
            </a:r>
            <a:r>
              <a:rPr lang="en-US" sz="3200" dirty="0" smtClean="0"/>
              <a:t>PARTICIPATION)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40880" y="4555496"/>
            <a:ext cx="3246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</a:t>
            </a:r>
            <a:r>
              <a:rPr lang="en-US" sz="3600" dirty="0" smtClean="0"/>
              <a:t>trengthening </a:t>
            </a:r>
            <a:r>
              <a:rPr lang="en-US" sz="3600" dirty="0"/>
              <a:t>democracies </a:t>
            </a:r>
          </a:p>
          <a:p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5928353" y="-60960"/>
            <a:ext cx="3552620" cy="7233598"/>
          </a:xfrm>
          <a:custGeom>
            <a:avLst/>
            <a:gdLst>
              <a:gd name="connsiteX0" fmla="*/ 1097287 w 3552620"/>
              <a:gd name="connsiteY0" fmla="*/ 0 h 7233598"/>
              <a:gd name="connsiteX1" fmla="*/ 807727 w 3552620"/>
              <a:gd name="connsiteY1" fmla="*/ 1706880 h 7233598"/>
              <a:gd name="connsiteX2" fmla="*/ 1066807 w 3552620"/>
              <a:gd name="connsiteY2" fmla="*/ 2484120 h 7233598"/>
              <a:gd name="connsiteX3" fmla="*/ 640087 w 3552620"/>
              <a:gd name="connsiteY3" fmla="*/ 3566160 h 7233598"/>
              <a:gd name="connsiteX4" fmla="*/ 472447 w 3552620"/>
              <a:gd name="connsiteY4" fmla="*/ 4267200 h 7233598"/>
              <a:gd name="connsiteX5" fmla="*/ 746767 w 3552620"/>
              <a:gd name="connsiteY5" fmla="*/ 4968240 h 7233598"/>
              <a:gd name="connsiteX6" fmla="*/ 7 w 3552620"/>
              <a:gd name="connsiteY6" fmla="*/ 5699760 h 7233598"/>
              <a:gd name="connsiteX7" fmla="*/ 762007 w 3552620"/>
              <a:gd name="connsiteY7" fmla="*/ 6568440 h 7233598"/>
              <a:gd name="connsiteX8" fmla="*/ 1981207 w 3552620"/>
              <a:gd name="connsiteY8" fmla="*/ 7223760 h 7233598"/>
              <a:gd name="connsiteX9" fmla="*/ 3444247 w 3552620"/>
              <a:gd name="connsiteY9" fmla="*/ 6979920 h 7233598"/>
              <a:gd name="connsiteX10" fmla="*/ 3444247 w 3552620"/>
              <a:gd name="connsiteY10" fmla="*/ 6995160 h 7233598"/>
              <a:gd name="connsiteX11" fmla="*/ 3444247 w 3552620"/>
              <a:gd name="connsiteY11" fmla="*/ 6995160 h 7233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52620" h="7233598">
                <a:moveTo>
                  <a:pt x="1097287" y="0"/>
                </a:moveTo>
                <a:cubicBezTo>
                  <a:pt x="955047" y="646430"/>
                  <a:pt x="812807" y="1292860"/>
                  <a:pt x="807727" y="1706880"/>
                </a:cubicBezTo>
                <a:cubicBezTo>
                  <a:pt x="802647" y="2120900"/>
                  <a:pt x="1094747" y="2174240"/>
                  <a:pt x="1066807" y="2484120"/>
                </a:cubicBezTo>
                <a:cubicBezTo>
                  <a:pt x="1038867" y="2794000"/>
                  <a:pt x="739147" y="3268980"/>
                  <a:pt x="640087" y="3566160"/>
                </a:cubicBezTo>
                <a:cubicBezTo>
                  <a:pt x="541027" y="3863340"/>
                  <a:pt x="454667" y="4033520"/>
                  <a:pt x="472447" y="4267200"/>
                </a:cubicBezTo>
                <a:cubicBezTo>
                  <a:pt x="490227" y="4500880"/>
                  <a:pt x="825507" y="4729480"/>
                  <a:pt x="746767" y="4968240"/>
                </a:cubicBezTo>
                <a:cubicBezTo>
                  <a:pt x="668027" y="5207000"/>
                  <a:pt x="-2533" y="5433060"/>
                  <a:pt x="7" y="5699760"/>
                </a:cubicBezTo>
                <a:cubicBezTo>
                  <a:pt x="2547" y="5966460"/>
                  <a:pt x="431807" y="6314440"/>
                  <a:pt x="762007" y="6568440"/>
                </a:cubicBezTo>
                <a:cubicBezTo>
                  <a:pt x="1092207" y="6822440"/>
                  <a:pt x="1534167" y="7155180"/>
                  <a:pt x="1981207" y="7223760"/>
                </a:cubicBezTo>
                <a:cubicBezTo>
                  <a:pt x="2428247" y="7292340"/>
                  <a:pt x="3444247" y="6979920"/>
                  <a:pt x="3444247" y="6979920"/>
                </a:cubicBezTo>
                <a:cubicBezTo>
                  <a:pt x="3688087" y="6941820"/>
                  <a:pt x="3444247" y="6995160"/>
                  <a:pt x="3444247" y="6995160"/>
                </a:cubicBezTo>
                <a:lnTo>
                  <a:pt x="3444247" y="699516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855" y="770915"/>
            <a:ext cx="10364451" cy="1596177"/>
          </a:xfrm>
        </p:spPr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/>
              <a:t>“why?” </a:t>
            </a:r>
            <a:r>
              <a:rPr lang="en-US" b="1" dirty="0" smtClean="0"/>
              <a:t>exercise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83294" y="2371984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et-EE" sz="2800" dirty="0" smtClean="0"/>
              <a:t>WHY? </a:t>
            </a:r>
            <a:r>
              <a:rPr lang="en-US" sz="2800" dirty="0" smtClean="0"/>
              <a:t>(FIND 2 POSSIBLE </a:t>
            </a:r>
            <a:r>
              <a:rPr lang="en-US" sz="2800" b="1" dirty="0" smtClean="0"/>
              <a:t>REASONS</a:t>
            </a:r>
            <a:r>
              <a:rPr lang="en-US" sz="2800" dirty="0" smtClean="0"/>
              <a:t>)</a:t>
            </a:r>
            <a:endParaRPr lang="et-EE" sz="2800" dirty="0" smtClean="0"/>
          </a:p>
          <a:p>
            <a:pPr algn="ctr"/>
            <a:r>
              <a:rPr lang="et-EE" sz="2800" dirty="0" smtClean="0"/>
              <a:t>Interventions (which of the </a:t>
            </a:r>
            <a:r>
              <a:rPr lang="et-EE" sz="2800" b="1" dirty="0" smtClean="0"/>
              <a:t>causes</a:t>
            </a:r>
            <a:r>
              <a:rPr lang="et-EE" sz="2800" dirty="0" smtClean="0"/>
              <a:t> we can address?)</a:t>
            </a:r>
            <a:endParaRPr lang="en-US" sz="2800" dirty="0" smtClean="0"/>
          </a:p>
          <a:p>
            <a:pPr algn="ctr"/>
            <a:r>
              <a:rPr lang="en-US" sz="2800" b="1" dirty="0" smtClean="0"/>
              <a:t>NEGATIVE CONSEQUENCES </a:t>
            </a:r>
            <a:r>
              <a:rPr lang="en-US" sz="2800" dirty="0" smtClean="0"/>
              <a:t>OF A PROBLEM (WHICH OF THEM WE ADDRESS?)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686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</a:t>
            </a:r>
            <a:r>
              <a:rPr lang="en-US" b="1" dirty="0" smtClean="0"/>
              <a:t>SMART</a:t>
            </a:r>
            <a:r>
              <a:rPr lang="ru-RU" b="1" dirty="0" smtClean="0"/>
              <a:t>»</a:t>
            </a:r>
            <a:r>
              <a:rPr lang="en-US" b="1" dirty="0" smtClean="0"/>
              <a:t> GOALS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214694"/>
            <a:ext cx="10363826" cy="3424107"/>
          </a:xfrm>
        </p:spPr>
        <p:txBody>
          <a:bodyPr>
            <a:normAutofit/>
          </a:bodyPr>
          <a:lstStyle/>
          <a:p>
            <a:pPr algn="ctr"/>
            <a:r>
              <a:rPr lang="et-EE" sz="2800" dirty="0" smtClean="0"/>
              <a:t>Specific</a:t>
            </a:r>
          </a:p>
          <a:p>
            <a:pPr algn="ctr"/>
            <a:r>
              <a:rPr lang="et-EE" sz="2800" dirty="0" smtClean="0"/>
              <a:t>Measurable </a:t>
            </a:r>
          </a:p>
          <a:p>
            <a:pPr algn="ctr"/>
            <a:r>
              <a:rPr lang="et-EE" sz="2800" dirty="0" smtClean="0"/>
              <a:t>Actual </a:t>
            </a:r>
          </a:p>
          <a:p>
            <a:pPr algn="ctr"/>
            <a:r>
              <a:rPr lang="et-EE" sz="2800" dirty="0" smtClean="0"/>
              <a:t>Realistic</a:t>
            </a:r>
          </a:p>
          <a:p>
            <a:pPr algn="ctr"/>
            <a:r>
              <a:rPr lang="et-EE" sz="2800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04126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New Advocacy </a:t>
            </a:r>
            <a:r>
              <a:rPr lang="en-US" b="1" dirty="0" smtClean="0"/>
              <a:t>Methods</a:t>
            </a:r>
            <a:r>
              <a:rPr lang="et-EE" b="1" dirty="0" smtClean="0"/>
              <a:t/>
            </a:r>
            <a:br>
              <a:rPr lang="et-EE" b="1" dirty="0" smtClean="0"/>
            </a:br>
            <a:r>
              <a:rPr lang="en-US" dirty="0"/>
              <a:t>How to get your message across effectively</a:t>
            </a:r>
            <a:r>
              <a:rPr lang="en-US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2641412"/>
            <a:ext cx="10363826" cy="342410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 smtClean="0"/>
              <a:t>web-activism</a:t>
            </a:r>
            <a:endParaRPr lang="et-EE" sz="2800" dirty="0" smtClean="0"/>
          </a:p>
          <a:p>
            <a:pPr algn="ctr"/>
            <a:r>
              <a:rPr lang="en-US" sz="2800" dirty="0" smtClean="0"/>
              <a:t>Videography</a:t>
            </a:r>
            <a:endParaRPr lang="et-EE" sz="2800" dirty="0" smtClean="0"/>
          </a:p>
          <a:p>
            <a:pPr algn="ctr"/>
            <a:r>
              <a:rPr lang="et-EE" sz="2800" dirty="0" smtClean="0"/>
              <a:t>INTERACTION DESIGN</a:t>
            </a:r>
          </a:p>
          <a:p>
            <a:pPr algn="ctr"/>
            <a:r>
              <a:rPr lang="en-US" sz="2800" dirty="0"/>
              <a:t>press </a:t>
            </a:r>
            <a:r>
              <a:rPr lang="en-US" sz="2800" dirty="0" smtClean="0"/>
              <a:t>release</a:t>
            </a:r>
            <a:endParaRPr lang="et-EE" sz="2800" dirty="0" smtClean="0"/>
          </a:p>
          <a:p>
            <a:pPr algn="ctr"/>
            <a:r>
              <a:rPr lang="et-EE" sz="2800" dirty="0" smtClean="0"/>
              <a:t>Art </a:t>
            </a:r>
          </a:p>
          <a:p>
            <a:pPr algn="ctr"/>
            <a:r>
              <a:rPr lang="en-US" sz="2800" dirty="0" smtClean="0"/>
              <a:t>Craft</a:t>
            </a:r>
            <a:endParaRPr lang="et-EE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 </a:t>
            </a:r>
            <a:r>
              <a:rPr lang="en-US" dirty="0"/>
              <a:t>with Government Officials/ </a:t>
            </a:r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6360" y="2534732"/>
            <a:ext cx="10363826" cy="3424107"/>
          </a:xfrm>
        </p:spPr>
        <p:txBody>
          <a:bodyPr/>
          <a:lstStyle/>
          <a:p>
            <a:r>
              <a:rPr lang="en-US" sz="2800" dirty="0" smtClean="0"/>
              <a:t>invitations </a:t>
            </a:r>
            <a:r>
              <a:rPr lang="en-US" sz="2800" dirty="0"/>
              <a:t>to </a:t>
            </a:r>
            <a:r>
              <a:rPr lang="en-US" sz="2800" b="1" dirty="0" smtClean="0"/>
              <a:t>MPs</a:t>
            </a:r>
            <a:r>
              <a:rPr lang="et-EE" sz="2800" dirty="0"/>
              <a:t>, </a:t>
            </a:r>
            <a:r>
              <a:rPr lang="et-EE" sz="2800" b="1" dirty="0"/>
              <a:t>LOCAL </a:t>
            </a:r>
            <a:r>
              <a:rPr lang="et-EE" sz="2800" b="1" dirty="0" smtClean="0"/>
              <a:t>MEDIA</a:t>
            </a:r>
            <a:endParaRPr lang="en-US" sz="2800" b="1" dirty="0"/>
          </a:p>
          <a:p>
            <a:r>
              <a:rPr lang="en-US" sz="2800" dirty="0" smtClean="0"/>
              <a:t>Advice </a:t>
            </a:r>
            <a:r>
              <a:rPr lang="en-US" sz="2800" dirty="0"/>
              <a:t>from the </a:t>
            </a:r>
            <a:r>
              <a:rPr lang="en-US" sz="2800" b="1" dirty="0" smtClean="0"/>
              <a:t>experts</a:t>
            </a:r>
          </a:p>
          <a:p>
            <a:r>
              <a:rPr lang="en-US" sz="2800" dirty="0" smtClean="0"/>
              <a:t>Open doors for </a:t>
            </a:r>
            <a:r>
              <a:rPr lang="en-US" sz="2800" b="1" dirty="0" smtClean="0"/>
              <a:t>local people </a:t>
            </a:r>
            <a:r>
              <a:rPr lang="en-US" sz="2800" dirty="0" smtClean="0"/>
              <a:t>to learn their experience</a:t>
            </a:r>
          </a:p>
          <a:p>
            <a:r>
              <a:rPr lang="en-US" sz="2800" dirty="0"/>
              <a:t>Lobbying at the </a:t>
            </a:r>
            <a:r>
              <a:rPr lang="en-US" sz="2800" dirty="0" smtClean="0"/>
              <a:t>EU: (</a:t>
            </a:r>
            <a:r>
              <a:rPr lang="en-US" sz="2800" dirty="0"/>
              <a:t>Youth </a:t>
            </a:r>
            <a:r>
              <a:rPr lang="en-US" sz="2800" dirty="0" smtClean="0"/>
              <a:t>Roundtable in Brussels)</a:t>
            </a:r>
          </a:p>
          <a:p>
            <a:r>
              <a:rPr lang="en-US" sz="2800" dirty="0" smtClean="0"/>
              <a:t>Implementation at home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GIVE ME YOUR CULTURE</a:t>
            </a:r>
          </a:p>
          <a:p>
            <a:pPr algn="ctr"/>
            <a:r>
              <a:rPr lang="en-US" sz="2400" dirty="0" smtClean="0"/>
              <a:t>Gender journey </a:t>
            </a:r>
          </a:p>
          <a:p>
            <a:pPr algn="ctr"/>
            <a:r>
              <a:rPr lang="en-US" sz="2400" dirty="0" smtClean="0"/>
              <a:t>Workshops </a:t>
            </a:r>
            <a:r>
              <a:rPr lang="en-US" sz="2400" dirty="0"/>
              <a:t>on Sustainable </a:t>
            </a:r>
            <a:r>
              <a:rPr lang="en-US" sz="2400" dirty="0" smtClean="0"/>
              <a:t>Development</a:t>
            </a:r>
          </a:p>
          <a:p>
            <a:pPr algn="ctr"/>
            <a:r>
              <a:rPr lang="en-US" sz="2400" dirty="0"/>
              <a:t>Young Editors - We’re Not Like </a:t>
            </a:r>
            <a:r>
              <a:rPr lang="en-US" sz="2400" dirty="0" smtClean="0"/>
              <a:t>That (integration of ethnic minorities)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169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264</TotalTime>
  <Words>191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PowerPoint Presentation</vt:lpstr>
      <vt:lpstr>PowerPoint Presentation</vt:lpstr>
      <vt:lpstr>PowerPoint Presentation</vt:lpstr>
      <vt:lpstr>The “why?” exercise </vt:lpstr>
      <vt:lpstr>«SMART» GOALS </vt:lpstr>
      <vt:lpstr>New Advocacy Methods How to get your message across effectively?</vt:lpstr>
      <vt:lpstr>Meetings with Government Officials/ Stakeholders</vt:lpstr>
      <vt:lpstr>Examples of projects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Анна-Лиза Старкова</dc:creator>
  <cp:lastModifiedBy>Анна-Лиза Старкова</cp:lastModifiedBy>
  <cp:revision>15</cp:revision>
  <dcterms:created xsi:type="dcterms:W3CDTF">2023-02-02T17:18:16Z</dcterms:created>
  <dcterms:modified xsi:type="dcterms:W3CDTF">2023-02-02T22:24:09Z</dcterms:modified>
</cp:coreProperties>
</file>