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4" roundtripDataSignature="AMtx7mhf2DqcW+AxQTYGVngFlSR08dcN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30CF292-A8D2-4396-B133-266CAD924D88}">
  <a:tblStyle styleId="{A30CF292-A8D2-4396-B133-266CAD924D88}"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70F63595-3B92-4F4F-ABE5-E01CD1B03ACA}" styleName="Table_1">
    <a:wholeTbl>
      <a:tcTxStyle b="off" i="off">
        <a:font>
          <a:latin typeface="Calibri"/>
          <a:ea typeface="Calibri"/>
          <a:cs typeface="Calibri"/>
        </a:font>
        <a:schemeClr val="dk1"/>
      </a:tcTxStyle>
      <a:tcStyle>
        <a:tcBdr>
          <a:left>
            <a:ln cap="flat" cmpd="sng" w="12700">
              <a:solidFill>
                <a:schemeClr val="accent5"/>
              </a:solidFill>
              <a:prstDash val="solid"/>
              <a:round/>
              <a:headEnd len="sm" w="sm" type="none"/>
              <a:tailEnd len="sm" w="sm" type="none"/>
            </a:ln>
          </a:left>
          <a:right>
            <a:ln cap="flat" cmpd="sng" w="12700">
              <a:solidFill>
                <a:schemeClr val="accent5"/>
              </a:solidFill>
              <a:prstDash val="solid"/>
              <a:round/>
              <a:headEnd len="sm" w="sm" type="none"/>
              <a:tailEnd len="sm" w="sm" type="none"/>
            </a:ln>
          </a:right>
          <a:top>
            <a:ln cap="flat" cmpd="sng" w="12700">
              <a:solidFill>
                <a:schemeClr val="accent5"/>
              </a:solidFill>
              <a:prstDash val="solid"/>
              <a:round/>
              <a:headEnd len="sm" w="sm" type="none"/>
              <a:tailEnd len="sm" w="sm" type="none"/>
            </a:ln>
          </a:top>
          <a:bottom>
            <a:ln cap="flat" cmpd="sng" w="12700">
              <a:solidFill>
                <a:schemeClr val="accent5"/>
              </a:solidFill>
              <a:prstDash val="solid"/>
              <a:round/>
              <a:headEnd len="sm" w="sm" type="none"/>
              <a:tailEnd len="sm" w="sm" type="none"/>
            </a:ln>
          </a:bottom>
          <a:insideH>
            <a:ln cap="flat" cmpd="sng" w="12700">
              <a:solidFill>
                <a:schemeClr val="accent5"/>
              </a:solidFill>
              <a:prstDash val="solid"/>
              <a:round/>
              <a:headEnd len="sm" w="sm" type="none"/>
              <a:tailEnd len="sm" w="sm" type="none"/>
            </a:ln>
          </a:insideH>
          <a:insideV>
            <a:ln cap="flat" cmpd="sng" w="12700">
              <a:solidFill>
                <a:schemeClr val="accent5"/>
              </a:solidFill>
              <a:prstDash val="solid"/>
              <a:round/>
              <a:headEnd len="sm" w="sm" type="none"/>
              <a:tailEnd len="sm" w="sm" type="none"/>
            </a:ln>
          </a:insideV>
        </a:tcBdr>
        <a:fill>
          <a:solidFill>
            <a:srgbClr val="FFFFFF">
              <a:alpha val="0"/>
            </a:srgbClr>
          </a:solidFill>
        </a:fill>
      </a:tcStyle>
    </a:wholeTbl>
    <a:band1H>
      <a:tcTxStyle/>
      <a:tcStyle>
        <a:fill>
          <a:solidFill>
            <a:schemeClr val="accent5">
              <a:alpha val="20000"/>
            </a:schemeClr>
          </a:solidFill>
        </a:fill>
      </a:tcStyle>
    </a:band1H>
    <a:band2H>
      <a:tcTxStyle/>
    </a:band2H>
    <a:band1V>
      <a:tcTxStyle/>
      <a:tcStyle>
        <a:fill>
          <a:solidFill>
            <a:schemeClr val="accent5">
              <a:alpha val="20000"/>
            </a:schemeClr>
          </a:solidFill>
        </a:fill>
      </a:tcStyle>
    </a:band1V>
    <a:band2V>
      <a:tcTxStyle/>
    </a:band2V>
    <a:lastCol>
      <a:tcTxStyle b="on" i="off"/>
    </a:lastCol>
    <a:firstCol>
      <a:tcTxStyle b="on" i="off"/>
    </a:firstCol>
    <a:lastRow>
      <a:tcTxStyle b="on" i="off"/>
      <a:tcStyle>
        <a:tcBdr>
          <a:top>
            <a:ln cap="flat" cmpd="sng" w="50800">
              <a:solidFill>
                <a:schemeClr val="accent5"/>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25400">
              <a:solidFill>
                <a:schemeClr val="accent5"/>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customschemas.google.com/relationships/presentationmetadata" Target="metadata"/><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11" name="Shape 11"/>
        <p:cNvGrpSpPr/>
        <p:nvPr/>
      </p:nvGrpSpPr>
      <p:grpSpPr>
        <a:xfrm>
          <a:off x="0" y="0"/>
          <a:ext cx="0" cy="0"/>
          <a:chOff x="0" y="0"/>
          <a:chExt cx="0" cy="0"/>
        </a:xfrm>
      </p:grpSpPr>
      <p:sp>
        <p:nvSpPr>
          <p:cNvPr id="12" name="Google Shape;12;p1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4" name="Google Shape;14;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68" name="Shape 68"/>
        <p:cNvGrpSpPr/>
        <p:nvPr/>
      </p:nvGrpSpPr>
      <p:grpSpPr>
        <a:xfrm>
          <a:off x="0" y="0"/>
          <a:ext cx="0" cy="0"/>
          <a:chOff x="0" y="0"/>
          <a:chExt cx="0" cy="0"/>
        </a:xfrm>
      </p:grpSpPr>
      <p:sp>
        <p:nvSpPr>
          <p:cNvPr id="69" name="Google Shape;69;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8"/>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74" name="Shape 74"/>
        <p:cNvGrpSpPr/>
        <p:nvPr/>
      </p:nvGrpSpPr>
      <p:grpSpPr>
        <a:xfrm>
          <a:off x="0" y="0"/>
          <a:ext cx="0" cy="0"/>
          <a:chOff x="0" y="0"/>
          <a:chExt cx="0" cy="0"/>
        </a:xfrm>
      </p:grpSpPr>
      <p:sp>
        <p:nvSpPr>
          <p:cNvPr id="75" name="Google Shape;75;p29"/>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9"/>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7" name="Shape 17"/>
        <p:cNvGrpSpPr/>
        <p:nvPr/>
      </p:nvGrpSpPr>
      <p:grpSpPr>
        <a:xfrm>
          <a:off x="0" y="0"/>
          <a:ext cx="0" cy="0"/>
          <a:chOff x="0" y="0"/>
          <a:chExt cx="0" cy="0"/>
        </a:xfrm>
      </p:grpSpPr>
      <p:sp>
        <p:nvSpPr>
          <p:cNvPr id="18" name="Google Shape;18;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23" name="Shape 23"/>
        <p:cNvGrpSpPr/>
        <p:nvPr/>
      </p:nvGrpSpPr>
      <p:grpSpPr>
        <a:xfrm>
          <a:off x="0" y="0"/>
          <a:ext cx="0" cy="0"/>
          <a:chOff x="0" y="0"/>
          <a:chExt cx="0" cy="0"/>
        </a:xfrm>
      </p:grpSpPr>
      <p:sp>
        <p:nvSpPr>
          <p:cNvPr id="24" name="Google Shape;24;p2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6" name="Google Shape;26;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29" name="Shape 29"/>
        <p:cNvGrpSpPr/>
        <p:nvPr/>
      </p:nvGrpSpPr>
      <p:grpSpPr>
        <a:xfrm>
          <a:off x="0" y="0"/>
          <a:ext cx="0" cy="0"/>
          <a:chOff x="0" y="0"/>
          <a:chExt cx="0" cy="0"/>
        </a:xfrm>
      </p:grpSpPr>
      <p:sp>
        <p:nvSpPr>
          <p:cNvPr id="30" name="Google Shape;30;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2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36" name="Shape 36"/>
        <p:cNvGrpSpPr/>
        <p:nvPr/>
      </p:nvGrpSpPr>
      <p:grpSpPr>
        <a:xfrm>
          <a:off x="0" y="0"/>
          <a:ext cx="0" cy="0"/>
          <a:chOff x="0" y="0"/>
          <a:chExt cx="0" cy="0"/>
        </a:xfrm>
      </p:grpSpPr>
      <p:sp>
        <p:nvSpPr>
          <p:cNvPr id="37" name="Google Shape;37;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2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2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2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45" name="Shape 45"/>
        <p:cNvGrpSpPr/>
        <p:nvPr/>
      </p:nvGrpSpPr>
      <p:grpSpPr>
        <a:xfrm>
          <a:off x="0" y="0"/>
          <a:ext cx="0" cy="0"/>
          <a:chOff x="0" y="0"/>
          <a:chExt cx="0" cy="0"/>
        </a:xfrm>
      </p:grpSpPr>
      <p:sp>
        <p:nvSpPr>
          <p:cNvPr id="46" name="Google Shape;46;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0" name="Shape 50"/>
        <p:cNvGrpSpPr/>
        <p:nvPr/>
      </p:nvGrpSpPr>
      <p:grpSpPr>
        <a:xfrm>
          <a:off x="0" y="0"/>
          <a:ext cx="0" cy="0"/>
          <a:chOff x="0" y="0"/>
          <a:chExt cx="0" cy="0"/>
        </a:xfrm>
      </p:grpSpPr>
      <p:sp>
        <p:nvSpPr>
          <p:cNvPr id="51" name="Google Shape;51;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54" name="Shape 54"/>
        <p:cNvGrpSpPr/>
        <p:nvPr/>
      </p:nvGrpSpPr>
      <p:grpSpPr>
        <a:xfrm>
          <a:off x="0" y="0"/>
          <a:ext cx="0" cy="0"/>
          <a:chOff x="0" y="0"/>
          <a:chExt cx="0" cy="0"/>
        </a:xfrm>
      </p:grpSpPr>
      <p:sp>
        <p:nvSpPr>
          <p:cNvPr id="55" name="Google Shape;55;p2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2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61" name="Shape 61"/>
        <p:cNvGrpSpPr/>
        <p:nvPr/>
      </p:nvGrpSpPr>
      <p:grpSpPr>
        <a:xfrm>
          <a:off x="0" y="0"/>
          <a:ext cx="0" cy="0"/>
          <a:chOff x="0" y="0"/>
          <a:chExt cx="0" cy="0"/>
        </a:xfrm>
      </p:grpSpPr>
      <p:sp>
        <p:nvSpPr>
          <p:cNvPr id="62" name="Google Shape;62;p2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7"/>
          <p:cNvSpPr/>
          <p:nvPr>
            <p:ph idx="2" type="pic"/>
          </p:nvPr>
        </p:nvSpPr>
        <p:spPr>
          <a:xfrm>
            <a:off x="1792288" y="612775"/>
            <a:ext cx="5486400" cy="4114800"/>
          </a:xfrm>
          <a:prstGeom prst="rect">
            <a:avLst/>
          </a:prstGeom>
          <a:noFill/>
          <a:ln>
            <a:noFill/>
          </a:ln>
        </p:spPr>
      </p:sp>
      <p:sp>
        <p:nvSpPr>
          <p:cNvPr id="64" name="Google Shape;64;p2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Возможно, это изображение 11 человек, люди стоят, люди сидят и в помещении" id="84" name="Google Shape;84;p1"/>
          <p:cNvPicPr preferRelativeResize="0"/>
          <p:nvPr/>
        </p:nvPicPr>
        <p:blipFill rotWithShape="1">
          <a:blip r:embed="rId3">
            <a:alphaModFix/>
          </a:blip>
          <a:srcRect b="0" l="0" r="0" t="0"/>
          <a:stretch/>
        </p:blipFill>
        <p:spPr>
          <a:xfrm>
            <a:off x="105746" y="332656"/>
            <a:ext cx="8859198" cy="590465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600"/>
              <a:buFont typeface="Calibri"/>
              <a:buNone/>
            </a:pPr>
            <a:r>
              <a:rPr b="1" lang="en-GB" sz="4600"/>
              <a:t>New advocacy methods</a:t>
            </a:r>
            <a:endParaRPr b="1" sz="4600"/>
          </a:p>
        </p:txBody>
      </p:sp>
      <p:sp>
        <p:nvSpPr>
          <p:cNvPr id="203" name="Google Shape;203;p10"/>
          <p:cNvSpPr txBox="1"/>
          <p:nvPr>
            <p:ph idx="1" type="body"/>
          </p:nvPr>
        </p:nvSpPr>
        <p:spPr>
          <a:xfrm>
            <a:off x="457200" y="1268760"/>
            <a:ext cx="8229600" cy="5328592"/>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l">
              <a:spcBef>
                <a:spcPts val="0"/>
              </a:spcBef>
              <a:spcAft>
                <a:spcPts val="0"/>
              </a:spcAft>
              <a:buClr>
                <a:schemeClr val="dk1"/>
              </a:buClr>
              <a:buSzPct val="100000"/>
              <a:buChar char="•"/>
            </a:pPr>
            <a:r>
              <a:rPr lang="en-GB"/>
              <a:t>There are currently some methods that are considered new advocacy tools, and although most young people are familiar with them on a daily basis, you always have the opportunity to explore more new media channels that can be extremely useful in a campaign to reach a large audience.</a:t>
            </a:r>
            <a:endParaRPr/>
          </a:p>
          <a:p>
            <a:pPr indent="-342900" lvl="0" marL="342900" rtl="0" algn="l">
              <a:spcBef>
                <a:spcPts val="448"/>
              </a:spcBef>
              <a:spcAft>
                <a:spcPts val="0"/>
              </a:spcAft>
              <a:buClr>
                <a:schemeClr val="dk1"/>
              </a:buClr>
              <a:buSzPct val="100000"/>
              <a:buChar char="•"/>
            </a:pPr>
            <a:r>
              <a:rPr b="1" lang="en-GB"/>
              <a:t>Here are some specific examples:</a:t>
            </a:r>
            <a:endParaRPr b="1"/>
          </a:p>
          <a:p>
            <a:pPr indent="-342900" lvl="0" marL="342900" rtl="0" algn="l">
              <a:spcBef>
                <a:spcPts val="448"/>
              </a:spcBef>
              <a:spcAft>
                <a:spcPts val="0"/>
              </a:spcAft>
              <a:buClr>
                <a:schemeClr val="dk1"/>
              </a:buClr>
              <a:buSzPct val="100000"/>
              <a:buChar char="•"/>
            </a:pPr>
            <a:r>
              <a:rPr lang="en-GB"/>
              <a:t>* </a:t>
            </a:r>
            <a:r>
              <a:rPr b="1" lang="en-GB"/>
              <a:t>web activism</a:t>
            </a:r>
            <a:r>
              <a:rPr lang="en-GB"/>
              <a:t> - how to use social networks and platforms such as facebook, twitter, TikTok, VK or get people involved in your cause;</a:t>
            </a:r>
            <a:endParaRPr/>
          </a:p>
          <a:p>
            <a:pPr indent="-342900" lvl="0" marL="342900" rtl="0" algn="l">
              <a:spcBef>
                <a:spcPts val="448"/>
              </a:spcBef>
              <a:spcAft>
                <a:spcPts val="0"/>
              </a:spcAft>
              <a:buClr>
                <a:schemeClr val="dk1"/>
              </a:buClr>
              <a:buSzPct val="100000"/>
              <a:buChar char="•"/>
            </a:pPr>
            <a:r>
              <a:rPr lang="en-GB"/>
              <a:t>* </a:t>
            </a:r>
            <a:r>
              <a:rPr b="1" lang="en-GB"/>
              <a:t>video shooting</a:t>
            </a:r>
            <a:r>
              <a:rPr lang="en-GB"/>
              <a:t> - how to create "viral" videos with a specific message that are easily distributed over the Internet to raise awareness of an issue or your campaign;</a:t>
            </a:r>
            <a:endParaRPr/>
          </a:p>
          <a:p>
            <a:pPr indent="-342900" lvl="0" marL="342900" rtl="0" algn="l">
              <a:spcBef>
                <a:spcPts val="448"/>
              </a:spcBef>
              <a:spcAft>
                <a:spcPts val="0"/>
              </a:spcAft>
              <a:buClr>
                <a:schemeClr val="dk1"/>
              </a:buClr>
              <a:buSzPct val="100000"/>
              <a:buChar char="•"/>
            </a:pPr>
            <a:r>
              <a:rPr lang="en-GB"/>
              <a:t>* </a:t>
            </a:r>
            <a:r>
              <a:rPr b="1" lang="en-GB"/>
              <a:t>press release</a:t>
            </a:r>
            <a:r>
              <a:rPr lang="en-GB"/>
              <a:t> - how to effectively interact with traditional media, choosing the relevant information that they should convey for publication;</a:t>
            </a:r>
            <a:endParaRPr/>
          </a:p>
          <a:p>
            <a:pPr indent="-342900" lvl="0" marL="342900" rtl="0" algn="l">
              <a:spcBef>
                <a:spcPts val="448"/>
              </a:spcBef>
              <a:spcAft>
                <a:spcPts val="0"/>
              </a:spcAft>
              <a:buClr>
                <a:schemeClr val="dk1"/>
              </a:buClr>
              <a:buSzPct val="100000"/>
              <a:buChar char="•"/>
            </a:pPr>
            <a:r>
              <a:rPr lang="en-GB"/>
              <a:t>* </a:t>
            </a:r>
            <a:r>
              <a:rPr b="1" lang="en-GB"/>
              <a:t>Crafting</a:t>
            </a:r>
            <a:r>
              <a:rPr lang="en-GB"/>
              <a:t> - How to use crafts and art to create symbols that can identify with you campaign and become self-evident to the importance of the problem you are trying to solve..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YOUTH ENGAGEMENT</a:t>
            </a:r>
            <a:endParaRPr/>
          </a:p>
        </p:txBody>
      </p:sp>
      <p:sp>
        <p:nvSpPr>
          <p:cNvPr id="209" name="Google Shape;209;p11"/>
          <p:cNvSpPr txBox="1"/>
          <p:nvPr>
            <p:ph idx="1" type="body"/>
          </p:nvPr>
        </p:nvSpPr>
        <p:spPr>
          <a:xfrm>
            <a:off x="457200" y="1268760"/>
            <a:ext cx="8229600" cy="5472608"/>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l">
              <a:spcBef>
                <a:spcPts val="0"/>
              </a:spcBef>
              <a:spcAft>
                <a:spcPts val="0"/>
              </a:spcAft>
              <a:buClr>
                <a:schemeClr val="dk1"/>
              </a:buClr>
              <a:buSzPct val="100000"/>
              <a:buChar char="•"/>
            </a:pPr>
            <a:r>
              <a:rPr lang="en-GB"/>
              <a:t>There are many reasons to involve young people in making decisions about their lives. In general, inclusiveness is needed to increase the accountability, transparency and openness of local governments, thereby strengthening youth confidence in local governments and the legal system as a whole and, as a result, improving the quality of local government decisions. and democracy.</a:t>
            </a:r>
            <a:endParaRPr/>
          </a:p>
          <a:p>
            <a:pPr indent="-215900" lvl="0" marL="342900" rtl="0" algn="l">
              <a:spcBef>
                <a:spcPts val="400"/>
              </a:spcBef>
              <a:spcAft>
                <a:spcPts val="0"/>
              </a:spcAft>
              <a:buClr>
                <a:schemeClr val="dk1"/>
              </a:buClr>
              <a:buSzPct val="100000"/>
              <a:buNone/>
            </a:pPr>
            <a:r>
              <a:t/>
            </a:r>
            <a:endParaRPr/>
          </a:p>
          <a:p>
            <a:pPr indent="-342900" lvl="0" marL="342900" rtl="0" algn="l">
              <a:spcBef>
                <a:spcPts val="400"/>
              </a:spcBef>
              <a:spcAft>
                <a:spcPts val="0"/>
              </a:spcAft>
              <a:buClr>
                <a:schemeClr val="dk1"/>
              </a:buClr>
              <a:buSzPct val="100000"/>
              <a:buChar char="•"/>
            </a:pPr>
            <a:r>
              <a:rPr b="1" lang="en-GB"/>
              <a:t>Participation contributes to better and more competent decision-making because:</a:t>
            </a:r>
            <a:endParaRPr/>
          </a:p>
          <a:p>
            <a:pPr indent="-514350" lvl="1" marL="914400" rtl="0" algn="l">
              <a:spcBef>
                <a:spcPts val="350"/>
              </a:spcBef>
              <a:spcAft>
                <a:spcPts val="0"/>
              </a:spcAft>
              <a:buClr>
                <a:schemeClr val="dk1"/>
              </a:buClr>
              <a:buSzPct val="100000"/>
              <a:buChar char="–"/>
            </a:pPr>
            <a:r>
              <a:rPr lang="en-GB"/>
              <a:t>inclusion brings and integrates into the policy development process the assessments, views and ideas of alternative solutions from those who will be directly affected by the decision or the new law;</a:t>
            </a:r>
            <a:endParaRPr/>
          </a:p>
          <a:p>
            <a:pPr indent="-514350" lvl="1" marL="914400" rtl="0" algn="l">
              <a:spcBef>
                <a:spcPts val="350"/>
              </a:spcBef>
              <a:spcAft>
                <a:spcPts val="0"/>
              </a:spcAft>
              <a:buClr>
                <a:schemeClr val="dk1"/>
              </a:buClr>
              <a:buSzPct val="100000"/>
              <a:buChar char="–"/>
            </a:pPr>
            <a:r>
              <a:rPr lang="en-GB"/>
              <a:t>helps decision makers to balance different and conflicting interests;</a:t>
            </a:r>
            <a:endParaRPr/>
          </a:p>
          <a:p>
            <a:pPr indent="-514350" lvl="1" marL="914400" rtl="0" algn="l">
              <a:spcBef>
                <a:spcPts val="350"/>
              </a:spcBef>
              <a:spcAft>
                <a:spcPts val="0"/>
              </a:spcAft>
              <a:buClr>
                <a:schemeClr val="dk1"/>
              </a:buClr>
              <a:buSzPct val="100000"/>
              <a:buChar char="–"/>
            </a:pPr>
            <a:r>
              <a:rPr lang="en-GB"/>
              <a:t>helps to identify unforeseen and unintended consequences and practical problems of new policies and laws; </a:t>
            </a:r>
            <a:endParaRPr/>
          </a:p>
          <a:p>
            <a:pPr indent="-514350" lvl="1" marL="914400" rtl="0" algn="l">
              <a:spcBef>
                <a:spcPts val="350"/>
              </a:spcBef>
              <a:spcAft>
                <a:spcPts val="0"/>
              </a:spcAft>
              <a:buClr>
                <a:schemeClr val="dk1"/>
              </a:buClr>
              <a:buSzPct val="100000"/>
              <a:buChar char="–"/>
            </a:pPr>
            <a:r>
              <a:rPr lang="en-GB"/>
              <a:t>provides an opportunity to check the quality of the estimates of expenditures made and revenues received by the (local) government;</a:t>
            </a:r>
            <a:endParaRPr/>
          </a:p>
          <a:p>
            <a:pPr indent="-514350" lvl="1" marL="914400" rtl="0" algn="l">
              <a:spcBef>
                <a:spcPts val="350"/>
              </a:spcBef>
              <a:spcAft>
                <a:spcPts val="0"/>
              </a:spcAft>
              <a:buClr>
                <a:schemeClr val="dk1"/>
              </a:buClr>
              <a:buSzPct val="100000"/>
              <a:buChar char="–"/>
            </a:pPr>
            <a:r>
              <a:rPr lang="en-GB"/>
              <a:t>helps to better define the interrelationships and implications of legislation prepared in different institutions.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YOUTH ENGAGEMENT</a:t>
            </a:r>
            <a:endParaRPr/>
          </a:p>
        </p:txBody>
      </p:sp>
      <p:sp>
        <p:nvSpPr>
          <p:cNvPr id="215" name="Google Shape;215;p12"/>
          <p:cNvSpPr txBox="1"/>
          <p:nvPr>
            <p:ph idx="1" type="body"/>
          </p:nvPr>
        </p:nvSpPr>
        <p:spPr>
          <a:xfrm>
            <a:off x="457200" y="1600200"/>
            <a:ext cx="8229600" cy="4925144"/>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l">
              <a:spcBef>
                <a:spcPts val="0"/>
              </a:spcBef>
              <a:spcAft>
                <a:spcPts val="0"/>
              </a:spcAft>
              <a:buClr>
                <a:schemeClr val="dk1"/>
              </a:buClr>
              <a:buSzPct val="100000"/>
              <a:buChar char="•"/>
            </a:pPr>
            <a:r>
              <a:rPr b="1" lang="en-GB"/>
              <a:t>Young people can be involved in the process for its own sake </a:t>
            </a:r>
            <a:r>
              <a:rPr lang="en-GB"/>
              <a:t>- to develop discussion, to use broad and public debate in decision-making. The purpose of the debate is to present understandable and acceptable arguments; the ability to listen to the statements of others, treat them with respect and object to them, and finally come to a rational point of view that satisfies all parties in the course of free discussion.</a:t>
            </a:r>
            <a:endParaRPr/>
          </a:p>
          <a:p>
            <a:pPr indent="-342900" lvl="0" marL="342900" rtl="0" algn="l">
              <a:spcBef>
                <a:spcPts val="448"/>
              </a:spcBef>
              <a:spcAft>
                <a:spcPts val="0"/>
              </a:spcAft>
              <a:buClr>
                <a:schemeClr val="dk1"/>
              </a:buClr>
              <a:buSzPct val="100000"/>
              <a:buChar char="•"/>
            </a:pPr>
            <a:r>
              <a:rPr b="1" lang="en-GB"/>
              <a:t>Inclusion also encourages voluntary compliance with laws, reducing the need for sanctions. </a:t>
            </a:r>
            <a:r>
              <a:rPr lang="en-GB"/>
              <a:t>According to the ideal model, all parties should be satisfied with the decision precisely because of its rationality (and not because of compromises or small concessions to others in order to achieve their larger goals). In particular, the wider population should also be involved in making decisions about people's values, because decisions are only made if they align with the community's shared values. Through participation in political processes and governance, young people also learn to take responsibility for their choices and decisions.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YOUTH ENGAGEMENT</a:t>
            </a:r>
            <a:endParaRPr/>
          </a:p>
        </p:txBody>
      </p:sp>
      <p:sp>
        <p:nvSpPr>
          <p:cNvPr id="221" name="Google Shape;221;p13"/>
          <p:cNvSpPr txBox="1"/>
          <p:nvPr>
            <p:ph idx="1" type="body"/>
          </p:nvPr>
        </p:nvSpPr>
        <p:spPr>
          <a:xfrm>
            <a:off x="457200" y="1268760"/>
            <a:ext cx="8229600" cy="532859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1600"/>
              <a:buChar char="•"/>
            </a:pPr>
            <a:r>
              <a:rPr lang="en-GB" sz="1600"/>
              <a:t>By increasing stakeholder support for decisions, engagement strengthens the municipality's relationship with citizens, improves the policy-making process, and is one of the key elements of good governance. Participation helps to improve the quality of decisions, public trust in government, and the legitimacy of government because a sense of shared ownership arises among participating groups as a result of participation in the development of law or policy.</a:t>
            </a:r>
            <a:endParaRPr sz="1600"/>
          </a:p>
          <a:p>
            <a:pPr indent="-342900" lvl="0" marL="342900" rtl="0" algn="l">
              <a:spcBef>
                <a:spcPts val="320"/>
              </a:spcBef>
              <a:spcAft>
                <a:spcPts val="0"/>
              </a:spcAft>
              <a:buClr>
                <a:schemeClr val="dk1"/>
              </a:buClr>
              <a:buSzPts val="1600"/>
              <a:buChar char="•"/>
            </a:pPr>
            <a:r>
              <a:rPr lang="en-GB" sz="1600"/>
              <a:t>Thus, acceptance increases and young people make better decisions. Engagement helps to increase the potential of youth, as well as to strengthen the quality of representative democracy, in which the local council plays a central role.</a:t>
            </a:r>
            <a:endParaRPr sz="1600"/>
          </a:p>
          <a:p>
            <a:pPr indent="-342900" lvl="0" marL="342900" rtl="0" algn="l">
              <a:spcBef>
                <a:spcPts val="320"/>
              </a:spcBef>
              <a:spcAft>
                <a:spcPts val="0"/>
              </a:spcAft>
              <a:buClr>
                <a:schemeClr val="dk1"/>
              </a:buClr>
              <a:buSzPts val="1600"/>
              <a:buChar char="•"/>
            </a:pPr>
            <a:r>
              <a:rPr lang="en-GB" sz="1600"/>
              <a:t>However, the opposite result can also be achieved if young people find that their efforts to be informed, receive feedback and actively participate are ignored, their participation does not influence decisions or they are not listened to.</a:t>
            </a:r>
            <a:endParaRPr/>
          </a:p>
          <a:p>
            <a:pPr indent="-342900" lvl="0" marL="342900" rtl="0" algn="l">
              <a:spcBef>
                <a:spcPts val="320"/>
              </a:spcBef>
              <a:spcAft>
                <a:spcPts val="0"/>
              </a:spcAft>
              <a:buClr>
                <a:schemeClr val="dk1"/>
              </a:buClr>
              <a:buSzPts val="1600"/>
              <a:buChar char="•"/>
            </a:pPr>
            <a:r>
              <a:rPr lang="en-GB" sz="1600"/>
              <a:t>Young people have a lot of good ideas about how to improve their lives and not asking for their opinion is a missed opportunity for those in power.</a:t>
            </a:r>
            <a:endParaRPr sz="1600"/>
          </a:p>
          <a:p>
            <a:pPr indent="-342900" lvl="0" marL="342900" rtl="0" algn="l">
              <a:spcBef>
                <a:spcPts val="320"/>
              </a:spcBef>
              <a:spcAft>
                <a:spcPts val="0"/>
              </a:spcAft>
              <a:buClr>
                <a:schemeClr val="dk1"/>
              </a:buClr>
              <a:buSzPts val="1600"/>
              <a:buChar char="•"/>
            </a:pPr>
            <a:r>
              <a:rPr lang="en-GB" sz="1600"/>
              <a:t>Decisions that are discussed with young people take into account their views and are therefore more suitable for young people and easier to implement. For a young person to become an active citizen, he must be able to influence decisions concerning his life from a very young age, and young people must be involved in a way that suits them.</a:t>
            </a:r>
            <a:endParaRPr sz="16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YOUTH ENGAGEMENT</a:t>
            </a:r>
            <a:endParaRPr b="1"/>
          </a:p>
        </p:txBody>
      </p:sp>
      <p:sp>
        <p:nvSpPr>
          <p:cNvPr id="227" name="Google Shape;227;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l">
              <a:spcBef>
                <a:spcPts val="0"/>
              </a:spcBef>
              <a:spcAft>
                <a:spcPts val="0"/>
              </a:spcAft>
              <a:buClr>
                <a:schemeClr val="dk1"/>
              </a:buClr>
              <a:buSzPct val="100000"/>
              <a:buChar char="•"/>
            </a:pPr>
            <a:r>
              <a:rPr lang="en-GB"/>
              <a:t>When involving young people, it is not enough just to listen to the opinion of young people, it is necessary to give feedback and take into account their opinion. The risk of disappointment, especially at a young age, is high. Only through dialogue can the youth be effectively engaged and motivated to participate in the future. If young people become disillusioned with influencing decisions, they are no longer interested in participating in public life and in adulthood being active citizens.</a:t>
            </a:r>
            <a:endParaRPr/>
          </a:p>
          <a:p>
            <a:pPr indent="-215900" lvl="0" marL="342900" rtl="0" algn="l">
              <a:spcBef>
                <a:spcPts val="400"/>
              </a:spcBef>
              <a:spcAft>
                <a:spcPts val="0"/>
              </a:spcAft>
              <a:buClr>
                <a:schemeClr val="dk1"/>
              </a:buClr>
              <a:buSzPct val="100000"/>
              <a:buNone/>
            </a:pPr>
            <a:r>
              <a:t/>
            </a:r>
            <a:endParaRPr/>
          </a:p>
          <a:p>
            <a:pPr indent="-342900" lvl="0" marL="342900" rtl="0" algn="l">
              <a:spcBef>
                <a:spcPts val="400"/>
              </a:spcBef>
              <a:spcAft>
                <a:spcPts val="0"/>
              </a:spcAft>
              <a:buClr>
                <a:schemeClr val="dk1"/>
              </a:buClr>
              <a:buSzPct val="100000"/>
              <a:buChar char="•"/>
            </a:pPr>
            <a:r>
              <a:rPr lang="en-GB"/>
              <a:t>The involvement of young people makes them active citizens who are not indifferent to their hometown and country. If young people are involved in the development of the life of their home municipality / city and really see that something will change from their proposals, they are more likely to return to their homeland after graduation and contribute to development themselves. However, if they feel that they are not needed at home, they leave and no longer feel connected to it and do not care about its development.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5"/>
          <p:cNvSpPr txBox="1"/>
          <p:nvPr>
            <p:ph type="title"/>
          </p:nvPr>
        </p:nvSpPr>
        <p:spPr>
          <a:xfrm>
            <a:off x="457200" y="44624"/>
            <a:ext cx="8229600" cy="92211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600"/>
              <a:buFont typeface="Calibri"/>
              <a:buNone/>
            </a:pPr>
            <a:r>
              <a:rPr b="1" lang="en-GB" sz="2600"/>
              <a:t>List of DO’s</a:t>
            </a:r>
            <a:br>
              <a:rPr lang="en-GB" sz="2600"/>
            </a:br>
            <a:r>
              <a:rPr lang="en-GB" sz="2600"/>
              <a:t>and </a:t>
            </a:r>
            <a:r>
              <a:rPr b="1" lang="en-GB" sz="2600"/>
              <a:t>DON’Ts</a:t>
            </a:r>
            <a:r>
              <a:rPr lang="en-GB" sz="2600"/>
              <a:t> when they are talking to </a:t>
            </a:r>
            <a:r>
              <a:rPr b="1" lang="en-GB" sz="2600"/>
              <a:t>authorities:</a:t>
            </a:r>
            <a:endParaRPr b="1" sz="2600"/>
          </a:p>
        </p:txBody>
      </p:sp>
      <p:sp>
        <p:nvSpPr>
          <p:cNvPr id="233" name="Google Shape;233;p15"/>
          <p:cNvSpPr txBox="1"/>
          <p:nvPr>
            <p:ph idx="1" type="body"/>
          </p:nvPr>
        </p:nvSpPr>
        <p:spPr>
          <a:xfrm>
            <a:off x="251520" y="1024136"/>
            <a:ext cx="8712968" cy="5573216"/>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1700"/>
              <a:buNone/>
            </a:pPr>
            <a:r>
              <a:rPr lang="en-GB" sz="1700"/>
              <a:t>• DO set </a:t>
            </a:r>
            <a:r>
              <a:rPr b="1" lang="en-GB" sz="1700"/>
              <a:t>clear goals</a:t>
            </a:r>
            <a:endParaRPr/>
          </a:p>
          <a:p>
            <a:pPr indent="-342900" lvl="0" marL="342900" rtl="0" algn="l">
              <a:spcBef>
                <a:spcPts val="340"/>
              </a:spcBef>
              <a:spcAft>
                <a:spcPts val="0"/>
              </a:spcAft>
              <a:buClr>
                <a:schemeClr val="dk1"/>
              </a:buClr>
              <a:buSzPts val="1700"/>
              <a:buNone/>
            </a:pPr>
            <a:r>
              <a:rPr lang="en-GB" sz="1700"/>
              <a:t>• </a:t>
            </a:r>
            <a:r>
              <a:rPr b="1" lang="en-GB" sz="1700"/>
              <a:t>DON’T just defend your side of the story: </a:t>
            </a:r>
            <a:r>
              <a:rPr lang="en-GB" sz="1700"/>
              <a:t>explain opposing points of view, even if, in doing so,</a:t>
            </a:r>
            <a:endParaRPr/>
          </a:p>
          <a:p>
            <a:pPr indent="-342900" lvl="0" marL="342900" rtl="0" algn="l">
              <a:spcBef>
                <a:spcPts val="340"/>
              </a:spcBef>
              <a:spcAft>
                <a:spcPts val="0"/>
              </a:spcAft>
              <a:buClr>
                <a:schemeClr val="dk1"/>
              </a:buClr>
              <a:buSzPts val="1700"/>
              <a:buNone/>
            </a:pPr>
            <a:r>
              <a:rPr lang="en-GB" sz="1700"/>
              <a:t>you explain why you feel they are mistaken.</a:t>
            </a:r>
            <a:endParaRPr/>
          </a:p>
          <a:p>
            <a:pPr indent="-342900" lvl="0" marL="342900" rtl="0" algn="l">
              <a:spcBef>
                <a:spcPts val="340"/>
              </a:spcBef>
              <a:spcAft>
                <a:spcPts val="0"/>
              </a:spcAft>
              <a:buClr>
                <a:schemeClr val="dk1"/>
              </a:buClr>
              <a:buSzPts val="1700"/>
              <a:buNone/>
            </a:pPr>
            <a:r>
              <a:rPr lang="en-GB" sz="1700"/>
              <a:t>• </a:t>
            </a:r>
            <a:r>
              <a:rPr b="1" lang="en-GB" sz="1700"/>
              <a:t>DO give accurate information</a:t>
            </a:r>
            <a:r>
              <a:rPr lang="en-GB" sz="1700"/>
              <a:t>. That is what will build you trust with them.</a:t>
            </a:r>
            <a:endParaRPr/>
          </a:p>
          <a:p>
            <a:pPr indent="-342900" lvl="0" marL="342900" rtl="0" algn="l">
              <a:spcBef>
                <a:spcPts val="340"/>
              </a:spcBef>
              <a:spcAft>
                <a:spcPts val="0"/>
              </a:spcAft>
              <a:buClr>
                <a:schemeClr val="dk1"/>
              </a:buClr>
              <a:buSzPts val="1700"/>
              <a:buNone/>
            </a:pPr>
            <a:r>
              <a:rPr lang="en-GB" sz="1700"/>
              <a:t>• DO be transparent and honest.</a:t>
            </a:r>
            <a:endParaRPr/>
          </a:p>
          <a:p>
            <a:pPr indent="-342900" lvl="0" marL="342900" rtl="0" algn="l">
              <a:spcBef>
                <a:spcPts val="340"/>
              </a:spcBef>
              <a:spcAft>
                <a:spcPts val="0"/>
              </a:spcAft>
              <a:buClr>
                <a:schemeClr val="dk1"/>
              </a:buClr>
              <a:buSzPts val="1700"/>
              <a:buNone/>
            </a:pPr>
            <a:r>
              <a:rPr lang="en-GB" sz="1700"/>
              <a:t>• DON’T be adversarial or confrontational: decisions are made consensually.</a:t>
            </a:r>
            <a:endParaRPr/>
          </a:p>
          <a:p>
            <a:pPr indent="-342900" lvl="0" marL="342900" rtl="0" algn="l">
              <a:spcBef>
                <a:spcPts val="340"/>
              </a:spcBef>
              <a:spcAft>
                <a:spcPts val="0"/>
              </a:spcAft>
              <a:buClr>
                <a:schemeClr val="dk1"/>
              </a:buClr>
              <a:buSzPts val="1700"/>
              <a:buNone/>
            </a:pPr>
            <a:r>
              <a:rPr lang="en-GB" sz="1700"/>
              <a:t>• DON’T be aggressive – it will always backfire on you.</a:t>
            </a:r>
            <a:endParaRPr/>
          </a:p>
          <a:p>
            <a:pPr indent="-342900" lvl="0" marL="342900" rtl="0" algn="l">
              <a:spcBef>
                <a:spcPts val="340"/>
              </a:spcBef>
              <a:spcAft>
                <a:spcPts val="0"/>
              </a:spcAft>
              <a:buClr>
                <a:schemeClr val="dk1"/>
              </a:buClr>
              <a:buSzPts val="1700"/>
              <a:buNone/>
            </a:pPr>
            <a:r>
              <a:rPr lang="en-GB" sz="1700"/>
              <a:t>• DO provide solutions, not just problems</a:t>
            </a:r>
            <a:endParaRPr/>
          </a:p>
          <a:p>
            <a:pPr indent="-342900" lvl="0" marL="342900" rtl="0" algn="l">
              <a:spcBef>
                <a:spcPts val="340"/>
              </a:spcBef>
              <a:spcAft>
                <a:spcPts val="0"/>
              </a:spcAft>
              <a:buClr>
                <a:schemeClr val="dk1"/>
              </a:buClr>
              <a:buSzPts val="1700"/>
              <a:buNone/>
            </a:pPr>
            <a:r>
              <a:rPr lang="en-GB" sz="1700"/>
              <a:t>• DO be sensitive to cultural norms: lobbying is done differently in different countries. What</a:t>
            </a:r>
            <a:endParaRPr/>
          </a:p>
          <a:p>
            <a:pPr indent="-342900" lvl="0" marL="342900" rtl="0" algn="l">
              <a:spcBef>
                <a:spcPts val="340"/>
              </a:spcBef>
              <a:spcAft>
                <a:spcPts val="0"/>
              </a:spcAft>
              <a:buClr>
                <a:schemeClr val="dk1"/>
              </a:buClr>
              <a:buSzPts val="1700"/>
              <a:buNone/>
            </a:pPr>
            <a:r>
              <a:rPr lang="en-GB" sz="1700"/>
              <a:t>works in the UK might be offensive in Latvia; what works in Italy, won’t work in Finland.</a:t>
            </a:r>
            <a:endParaRPr/>
          </a:p>
          <a:p>
            <a:pPr indent="-342900" lvl="0" marL="342900" rtl="0" algn="l">
              <a:spcBef>
                <a:spcPts val="340"/>
              </a:spcBef>
              <a:spcAft>
                <a:spcPts val="0"/>
              </a:spcAft>
              <a:buClr>
                <a:schemeClr val="dk1"/>
              </a:buClr>
              <a:buSzPts val="1700"/>
              <a:buNone/>
            </a:pPr>
            <a:r>
              <a:rPr lang="en-GB" sz="1700"/>
              <a:t>• DO think about language problems: make sure your interlocutor speaks the language you do.</a:t>
            </a:r>
            <a:endParaRPr/>
          </a:p>
          <a:p>
            <a:pPr indent="-342900" lvl="0" marL="342900" rtl="0" algn="l">
              <a:spcBef>
                <a:spcPts val="340"/>
              </a:spcBef>
              <a:spcAft>
                <a:spcPts val="0"/>
              </a:spcAft>
              <a:buClr>
                <a:schemeClr val="dk1"/>
              </a:buClr>
              <a:buSzPts val="1700"/>
              <a:buNone/>
            </a:pPr>
            <a:r>
              <a:rPr lang="en-GB" sz="1700"/>
              <a:t>• DO research your audience.</a:t>
            </a:r>
            <a:endParaRPr/>
          </a:p>
          <a:p>
            <a:pPr indent="-342900" lvl="0" marL="342900" rtl="0" algn="l">
              <a:spcBef>
                <a:spcPts val="340"/>
              </a:spcBef>
              <a:spcAft>
                <a:spcPts val="0"/>
              </a:spcAft>
              <a:buClr>
                <a:schemeClr val="dk1"/>
              </a:buClr>
              <a:buSzPts val="1700"/>
              <a:buNone/>
            </a:pPr>
            <a:r>
              <a:rPr lang="en-GB" sz="1700"/>
              <a:t>• DON’T be naïve: show that you understand where they are coming from – that budgets are</a:t>
            </a:r>
            <a:endParaRPr/>
          </a:p>
          <a:p>
            <a:pPr indent="-342900" lvl="0" marL="342900" rtl="0" algn="l">
              <a:spcBef>
                <a:spcPts val="340"/>
              </a:spcBef>
              <a:spcAft>
                <a:spcPts val="0"/>
              </a:spcAft>
              <a:buClr>
                <a:schemeClr val="dk1"/>
              </a:buClr>
              <a:buSzPts val="1700"/>
              <a:buNone/>
            </a:pPr>
            <a:r>
              <a:rPr lang="en-GB" sz="1700"/>
              <a:t>limited, transparency is essential</a:t>
            </a:r>
            <a:endParaRPr/>
          </a:p>
          <a:p>
            <a:pPr indent="-342900" lvl="0" marL="342900" rtl="0" algn="l">
              <a:spcBef>
                <a:spcPts val="340"/>
              </a:spcBef>
              <a:spcAft>
                <a:spcPts val="0"/>
              </a:spcAft>
              <a:buClr>
                <a:schemeClr val="dk1"/>
              </a:buClr>
              <a:buSzPts val="1700"/>
              <a:buNone/>
            </a:pPr>
            <a:r>
              <a:rPr lang="en-GB" sz="1700"/>
              <a:t>• DO show them that you understand the divergence of opinions – but know your facts, your</a:t>
            </a:r>
            <a:endParaRPr/>
          </a:p>
          <a:p>
            <a:pPr indent="-342900" lvl="0" marL="342900" rtl="0" algn="l">
              <a:spcBef>
                <a:spcPts val="340"/>
              </a:spcBef>
              <a:spcAft>
                <a:spcPts val="0"/>
              </a:spcAft>
              <a:buClr>
                <a:schemeClr val="dk1"/>
              </a:buClr>
              <a:buSzPts val="1700"/>
              <a:buNone/>
            </a:pPr>
            <a:r>
              <a:rPr lang="en-GB" sz="1700"/>
              <a:t>evidence, your science. MAKE STRONG ARGUMENTS!</a:t>
            </a:r>
            <a:endParaRPr/>
          </a:p>
          <a:p>
            <a:pPr indent="-342900" lvl="0" marL="342900" rtl="0" algn="l">
              <a:spcBef>
                <a:spcPts val="340"/>
              </a:spcBef>
              <a:spcAft>
                <a:spcPts val="0"/>
              </a:spcAft>
              <a:buClr>
                <a:schemeClr val="dk1"/>
              </a:buClr>
              <a:buSzPts val="1700"/>
              <a:buNone/>
            </a:pPr>
            <a:r>
              <a:rPr lang="en-GB" sz="1700"/>
              <a:t>• DO pull emotional heart strings: There is a lot of empathy with NGOs – less for big companies</a:t>
            </a:r>
            <a:endParaRPr sz="17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EXERCISE</a:t>
            </a:r>
            <a:endParaRPr b="1"/>
          </a:p>
        </p:txBody>
      </p:sp>
      <p:sp>
        <p:nvSpPr>
          <p:cNvPr id="239" name="Google Shape;239;p16"/>
          <p:cNvSpPr txBox="1"/>
          <p:nvPr>
            <p:ph idx="1" type="body"/>
          </p:nvPr>
        </p:nvSpPr>
        <p:spPr>
          <a:xfrm>
            <a:off x="457200" y="1600200"/>
            <a:ext cx="8229600" cy="4925144"/>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chemeClr val="dk1"/>
              </a:buClr>
              <a:buSzPct val="100000"/>
              <a:buChar char="•"/>
            </a:pPr>
            <a:r>
              <a:rPr b="1" lang="en-GB"/>
              <a:t>Draw a pyramid</a:t>
            </a:r>
            <a:r>
              <a:rPr lang="en-GB"/>
              <a:t>. YOU have to develop your </a:t>
            </a:r>
            <a:r>
              <a:rPr b="1" lang="en-GB"/>
              <a:t>“CAMPAIGN FOR SOMETHING…” </a:t>
            </a:r>
            <a:r>
              <a:rPr lang="en-GB"/>
              <a:t>(Sale, animal welfare, anti-tobacco campaign, etc.), draw up the content, budget, make a plan, conduct a risk assessment and include an element of monitoring and evaluation.</a:t>
            </a:r>
            <a:endParaRPr/>
          </a:p>
          <a:p>
            <a:pPr indent="-342900" lvl="0" marL="342900" rtl="0" algn="l">
              <a:spcBef>
                <a:spcPts val="592"/>
              </a:spcBef>
              <a:spcAft>
                <a:spcPts val="0"/>
              </a:spcAft>
              <a:buClr>
                <a:schemeClr val="dk1"/>
              </a:buClr>
              <a:buSzPct val="100000"/>
              <a:buChar char="•"/>
            </a:pPr>
            <a:r>
              <a:rPr lang="en-GB"/>
              <a:t>Consider every detail when planning your campaign for advocacy projects.</a:t>
            </a:r>
            <a:endParaRPr/>
          </a:p>
          <a:p>
            <a:pPr indent="-342900" lvl="0" marL="342900" rtl="0" algn="l">
              <a:spcBef>
                <a:spcPts val="592"/>
              </a:spcBef>
              <a:spcAft>
                <a:spcPts val="0"/>
              </a:spcAft>
              <a:buClr>
                <a:schemeClr val="dk1"/>
              </a:buClr>
              <a:buSzPct val="100000"/>
              <a:buChar char="•"/>
            </a:pPr>
            <a:r>
              <a:rPr lang="en-GB"/>
              <a:t>Once your campaign plan is ready, start visualizing - creating posters as visual support and adapting your main message / message of the campaign you have in mind.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17"/>
          <p:cNvSpPr txBox="1"/>
          <p:nvPr>
            <p:ph type="title"/>
          </p:nvPr>
        </p:nvSpPr>
        <p:spPr>
          <a:xfrm>
            <a:off x="457200" y="274638"/>
            <a:ext cx="8229600" cy="7780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GB"/>
              <a:t>Power/Influence Analysis</a:t>
            </a:r>
            <a:endParaRPr/>
          </a:p>
        </p:txBody>
      </p:sp>
      <p:sp>
        <p:nvSpPr>
          <p:cNvPr id="245" name="Google Shape;245;p17"/>
          <p:cNvSpPr txBox="1"/>
          <p:nvPr>
            <p:ph idx="1" type="body"/>
          </p:nvPr>
        </p:nvSpPr>
        <p:spPr>
          <a:xfrm>
            <a:off x="457200" y="1052736"/>
            <a:ext cx="8229600" cy="5544616"/>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l">
              <a:spcBef>
                <a:spcPts val="0"/>
              </a:spcBef>
              <a:spcAft>
                <a:spcPts val="0"/>
              </a:spcAft>
              <a:buClr>
                <a:schemeClr val="dk1"/>
              </a:buClr>
              <a:buSzPct val="100000"/>
              <a:buChar char="•"/>
            </a:pPr>
            <a:r>
              <a:rPr b="1" lang="en-GB"/>
              <a:t>Objective: </a:t>
            </a:r>
            <a:r>
              <a:rPr lang="en-GB"/>
              <a:t>To understand power structures and how they can be used to influence and implement change. This activity should stimulate discussion about who has power and what form power takes. It is important to distinguish between those who formally hold power (eg government officials) and those who informally hold power (eg large companies, the media, shady "deciders").</a:t>
            </a:r>
            <a:endParaRPr/>
          </a:p>
          <a:p>
            <a:pPr indent="-342900" lvl="0" marL="342900" rtl="0" algn="l">
              <a:spcBef>
                <a:spcPts val="400"/>
              </a:spcBef>
              <a:spcAft>
                <a:spcPts val="0"/>
              </a:spcAft>
              <a:buClr>
                <a:schemeClr val="dk1"/>
              </a:buClr>
              <a:buSzPct val="100000"/>
              <a:buNone/>
            </a:pPr>
            <a:r>
              <a:rPr lang="en-GB"/>
              <a:t>Step by Step:</a:t>
            </a:r>
            <a:endParaRPr/>
          </a:p>
          <a:p>
            <a:pPr indent="-342900" lvl="0" marL="342900" rtl="0" algn="l">
              <a:spcBef>
                <a:spcPts val="400"/>
              </a:spcBef>
              <a:spcAft>
                <a:spcPts val="0"/>
              </a:spcAft>
              <a:buClr>
                <a:schemeClr val="dk1"/>
              </a:buClr>
              <a:buSzPct val="100000"/>
              <a:buChar char="•"/>
            </a:pPr>
            <a:r>
              <a:rPr b="1" lang="en-GB"/>
              <a:t>Step 1. Draw a pyramid.</a:t>
            </a:r>
            <a:endParaRPr/>
          </a:p>
          <a:p>
            <a:pPr indent="-342900" lvl="0" marL="342900" rtl="0" algn="l">
              <a:spcBef>
                <a:spcPts val="400"/>
              </a:spcBef>
              <a:spcAft>
                <a:spcPts val="0"/>
              </a:spcAft>
              <a:buClr>
                <a:schemeClr val="dk1"/>
              </a:buClr>
              <a:buSzPct val="100000"/>
              <a:buChar char="•"/>
            </a:pPr>
            <a:r>
              <a:rPr lang="en-GB"/>
              <a:t>Draw a pyramid (triangle) on a flip chart. The top represents the strongest, the bottom the least powerful.</a:t>
            </a:r>
            <a:endParaRPr/>
          </a:p>
          <a:p>
            <a:pPr indent="-342900" lvl="0" marL="342900" rtl="0" algn="l">
              <a:spcBef>
                <a:spcPts val="400"/>
              </a:spcBef>
              <a:spcAft>
                <a:spcPts val="0"/>
              </a:spcAft>
              <a:buClr>
                <a:schemeClr val="dk1"/>
              </a:buClr>
              <a:buSzPct val="100000"/>
              <a:buChar char="•"/>
            </a:pPr>
            <a:r>
              <a:rPr b="1" lang="en-GB"/>
              <a:t>Step 2. Identify stakeholders.</a:t>
            </a:r>
            <a:endParaRPr/>
          </a:p>
          <a:p>
            <a:pPr indent="-342900" lvl="0" marL="342900" rtl="0" algn="l">
              <a:spcBef>
                <a:spcPts val="400"/>
              </a:spcBef>
              <a:spcAft>
                <a:spcPts val="0"/>
              </a:spcAft>
              <a:buClr>
                <a:schemeClr val="dk1"/>
              </a:buClr>
              <a:buSzPct val="100000"/>
              <a:buChar char="•"/>
            </a:pPr>
            <a:r>
              <a:rPr lang="en-GB"/>
              <a:t>Identify anyone who can influence policy or action on your chosen issue (e.g. individuals, groups, organizations). Write them on pieces of paper and place them on the pyramid accordingly.</a:t>
            </a:r>
            <a:endParaRPr/>
          </a:p>
          <a:p>
            <a:pPr indent="-342900" lvl="0" marL="342900" rtl="0" algn="l">
              <a:spcBef>
                <a:spcPts val="400"/>
              </a:spcBef>
              <a:spcAft>
                <a:spcPts val="0"/>
              </a:spcAft>
              <a:buClr>
                <a:schemeClr val="dk1"/>
              </a:buClr>
              <a:buSzPct val="100000"/>
              <a:buChar char="•"/>
            </a:pPr>
            <a:r>
              <a:rPr b="1" lang="en-GB"/>
              <a:t>Step 3 – Подумайте о позиции. </a:t>
            </a:r>
            <a:endParaRPr/>
          </a:p>
          <a:p>
            <a:pPr indent="-342900" lvl="0" marL="342900" rtl="0" algn="l">
              <a:spcBef>
                <a:spcPts val="400"/>
              </a:spcBef>
              <a:spcAft>
                <a:spcPts val="0"/>
              </a:spcAft>
              <a:buClr>
                <a:schemeClr val="dk1"/>
              </a:buClr>
              <a:buSzPct val="100000"/>
              <a:buChar char="•"/>
            </a:pPr>
            <a:r>
              <a:rPr lang="en-GB"/>
              <a:t>The position on the pyramid is very important. The distance between the two circles not only represents the level of power, but also the close (or distant) relationship between the stakeholders. You can use different colors and sizes to describe other stakeholder variables.</a:t>
            </a:r>
            <a:endParaRPr/>
          </a:p>
          <a:p>
            <a:pPr indent="-342900" lvl="0" marL="342900" rtl="0" algn="l">
              <a:spcBef>
                <a:spcPts val="400"/>
              </a:spcBef>
              <a:spcAft>
                <a:spcPts val="0"/>
              </a:spcAft>
              <a:buClr>
                <a:schemeClr val="dk1"/>
              </a:buClr>
              <a:buSzPct val="100000"/>
              <a:buChar char="•"/>
            </a:pPr>
            <a:r>
              <a:rPr b="1" lang="en-GB"/>
              <a:t>Step 4 – Position yourself on the diagram.</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GB"/>
              <a:t>ADVOCACY AND ADVOCACY CAMPAIGN</a:t>
            </a:r>
            <a:endParaRPr b="1"/>
          </a:p>
        </p:txBody>
      </p:sp>
      <p:sp>
        <p:nvSpPr>
          <p:cNvPr id="90" name="Google Shape;90;p2"/>
          <p:cNvSpPr txBox="1"/>
          <p:nvPr>
            <p:ph idx="1" type="body"/>
          </p:nvPr>
        </p:nvSpPr>
        <p:spPr>
          <a:xfrm>
            <a:off x="457200" y="1600200"/>
            <a:ext cx="8229600" cy="4925144"/>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Char char="•"/>
            </a:pPr>
            <a:r>
              <a:rPr lang="en-GB"/>
              <a:t>One of the varieties of promoting public interests is </a:t>
            </a:r>
            <a:r>
              <a:rPr b="1" lang="en-GB"/>
              <a:t>advocacy.</a:t>
            </a:r>
            <a:endParaRPr/>
          </a:p>
          <a:p>
            <a:pPr indent="-342900" lvl="0" marL="342900" rtl="0" algn="l">
              <a:spcBef>
                <a:spcPts val="544"/>
              </a:spcBef>
              <a:spcAft>
                <a:spcPts val="0"/>
              </a:spcAft>
              <a:buClr>
                <a:schemeClr val="dk1"/>
              </a:buClr>
              <a:buSzPct val="100000"/>
              <a:buChar char="•"/>
            </a:pPr>
            <a:r>
              <a:rPr b="1" lang="en-GB"/>
              <a:t>Advocacy is the purposeful actions of various actors with the aim of changing existing policies or decisions of elites,</a:t>
            </a:r>
            <a:r>
              <a:rPr lang="en-GB"/>
              <a:t> governments and state institutions by encouraging civic participation in promoting the public interest. It is generally a flexible, dynamic process where the context, actors, and goals of action may change. A distinctive feature of advocacy as a way to promote public interests is that it is directed at state institutions that make decisions. That is, the ultimate goal of advocacy is the adoption of a specific decision at the state level.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graphicFrame>
        <p:nvGraphicFramePr>
          <p:cNvPr id="95" name="Google Shape;95;p3"/>
          <p:cNvGraphicFramePr/>
          <p:nvPr/>
        </p:nvGraphicFramePr>
        <p:xfrm>
          <a:off x="457200" y="1600200"/>
          <a:ext cx="3000000" cy="3000000"/>
        </p:xfrm>
        <a:graphic>
          <a:graphicData uri="http://schemas.openxmlformats.org/drawingml/2006/table">
            <a:tbl>
              <a:tblPr bandRow="1" firstRow="1">
                <a:noFill/>
                <a:tableStyleId>{A30CF292-A8D2-4396-B133-266CAD924D88}</a:tableStyleId>
              </a:tblPr>
              <a:tblGrid>
                <a:gridCol w="4001625"/>
                <a:gridCol w="4001625"/>
              </a:tblGrid>
              <a:tr h="676675">
                <a:tc>
                  <a:txBody>
                    <a:bodyPr/>
                    <a:lstStyle/>
                    <a:p>
                      <a:pPr indent="0" lvl="0" marL="0" marR="0" rtl="0" algn="ctr">
                        <a:spcBef>
                          <a:spcPts val="0"/>
                        </a:spcBef>
                        <a:spcAft>
                          <a:spcPts val="0"/>
                        </a:spcAft>
                        <a:buNone/>
                      </a:pPr>
                      <a:r>
                        <a:rPr b="1" i="0" lang="en-GB" sz="1800" u="none" cap="none" strike="noStrike">
                          <a:solidFill>
                            <a:schemeClr val="lt1"/>
                          </a:solidFill>
                          <a:latin typeface="Calibri"/>
                          <a:ea typeface="Calibri"/>
                          <a:cs typeface="Calibri"/>
                          <a:sym typeface="Calibri"/>
                        </a:rPr>
                        <a:t>ADVOCACY</a:t>
                      </a:r>
                      <a:endParaRPr b="1" sz="1800" u="none" cap="none" strike="noStrike"/>
                    </a:p>
                  </a:txBody>
                  <a:tcPr marT="45725" marB="45725" marR="91450" marL="91450"/>
                </a:tc>
                <a:tc>
                  <a:txBody>
                    <a:bodyPr/>
                    <a:lstStyle/>
                    <a:p>
                      <a:pPr indent="0" lvl="0" marL="0" marR="0" rtl="0" algn="ctr">
                        <a:spcBef>
                          <a:spcPts val="0"/>
                        </a:spcBef>
                        <a:spcAft>
                          <a:spcPts val="0"/>
                        </a:spcAft>
                        <a:buNone/>
                      </a:pPr>
                      <a:r>
                        <a:rPr b="1" i="0" lang="en-GB" sz="1800" u="none" cap="none" strike="noStrike">
                          <a:solidFill>
                            <a:schemeClr val="lt1"/>
                          </a:solidFill>
                          <a:latin typeface="Calibri"/>
                          <a:ea typeface="Calibri"/>
                          <a:cs typeface="Calibri"/>
                          <a:sym typeface="Calibri"/>
                        </a:rPr>
                        <a:t>LOBBYING</a:t>
                      </a:r>
                      <a:endParaRPr b="1" sz="1800" u="none" cap="none" strike="noStrike"/>
                    </a:p>
                  </a:txBody>
                  <a:tcPr marT="45725" marB="45725" marR="91450" marL="91450"/>
                </a:tc>
              </a:tr>
              <a:tr h="2030525">
                <a:tc>
                  <a:txBody>
                    <a:bodyPr/>
                    <a:lstStyle/>
                    <a:p>
                      <a:pPr indent="0" lvl="0" marL="0" marR="0" rtl="0" algn="l">
                        <a:spcBef>
                          <a:spcPts val="0"/>
                        </a:spcBef>
                        <a:spcAft>
                          <a:spcPts val="0"/>
                        </a:spcAft>
                        <a:buNone/>
                      </a:pPr>
                      <a:r>
                        <a:rPr b="0" i="0" lang="en-GB" sz="3000" u="none" cap="none" strike="noStrike">
                          <a:solidFill>
                            <a:schemeClr val="dk1"/>
                          </a:solidFill>
                          <a:latin typeface="Calibri"/>
                          <a:ea typeface="Calibri"/>
                          <a:cs typeface="Calibri"/>
                          <a:sym typeface="Calibri"/>
                        </a:rPr>
                        <a:t>The purpose of the action is the adoption of a law on the prevention of domestic violence</a:t>
                      </a:r>
                      <a:br>
                        <a:rPr lang="en-GB" sz="3000" u="none" cap="none" strike="noStrike"/>
                      </a:br>
                      <a:endParaRPr sz="3000"/>
                    </a:p>
                  </a:txBody>
                  <a:tcPr marT="45725" marB="45725" marR="91450" marL="91450"/>
                </a:tc>
                <a:tc>
                  <a:txBody>
                    <a:bodyPr/>
                    <a:lstStyle/>
                    <a:p>
                      <a:pPr indent="0" lvl="0" marL="0" marR="0" rtl="0" algn="l">
                        <a:spcBef>
                          <a:spcPts val="0"/>
                        </a:spcBef>
                        <a:spcAft>
                          <a:spcPts val="0"/>
                        </a:spcAft>
                        <a:buNone/>
                      </a:pPr>
                      <a:r>
                        <a:rPr b="0" i="0" lang="en-GB" sz="3000">
                          <a:solidFill>
                            <a:schemeClr val="dk1"/>
                          </a:solidFill>
                          <a:latin typeface="Calibri"/>
                          <a:ea typeface="Calibri"/>
                          <a:cs typeface="Calibri"/>
                          <a:sym typeface="Calibri"/>
                        </a:rPr>
                        <a:t>The purpose of the action is to draw public attention to the problem of sexism and the objectification of women in advertising in order to reduce the number of such advertising.</a:t>
                      </a:r>
                      <a:endParaRPr sz="3000"/>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GB"/>
              <a:t>ADVOCACY </a:t>
            </a:r>
            <a:endParaRPr/>
          </a:p>
        </p:txBody>
      </p:sp>
      <p:sp>
        <p:nvSpPr>
          <p:cNvPr id="101" name="Google Shape;101;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600"/>
              <a:buChar char="•"/>
            </a:pPr>
            <a:r>
              <a:rPr lang="en-GB" sz="3600"/>
              <a:t>The term "</a:t>
            </a:r>
            <a:r>
              <a:rPr b="1" lang="en-GB" sz="3600"/>
              <a:t>advocacy</a:t>
            </a:r>
            <a:r>
              <a:rPr lang="en-GB" sz="3600"/>
              <a:t>" partially overlaps with the concept of "</a:t>
            </a:r>
            <a:r>
              <a:rPr b="1" lang="en-GB" sz="3600"/>
              <a:t>lobbying</a:t>
            </a:r>
            <a:r>
              <a:rPr lang="en-GB" sz="3600"/>
              <a:t>", but the latter is aimed at </a:t>
            </a:r>
            <a:r>
              <a:rPr b="1" lang="en-GB" sz="3600"/>
              <a:t>non-public political influence and, as a rule, pursues private interest and gain</a:t>
            </a:r>
            <a:r>
              <a:rPr lang="en-GB" sz="3600"/>
              <a:t>. Unlike lobbying, </a:t>
            </a:r>
            <a:r>
              <a:rPr b="1" lang="en-GB" sz="3600" u="sng"/>
              <a:t>advocacy is aimed at achieving a common, public interest.</a:t>
            </a:r>
            <a:endParaRPr b="1" sz="3600" u="sng"/>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cxnSp>
        <p:nvCxnSpPr>
          <p:cNvPr id="106" name="Google Shape;106;p5"/>
          <p:cNvCxnSpPr/>
          <p:nvPr/>
        </p:nvCxnSpPr>
        <p:spPr>
          <a:xfrm>
            <a:off x="6372200" y="1916832"/>
            <a:ext cx="1584176" cy="72008"/>
          </a:xfrm>
          <a:prstGeom prst="straightConnector1">
            <a:avLst/>
          </a:prstGeom>
          <a:noFill/>
          <a:ln cap="flat" cmpd="sng" w="9525">
            <a:solidFill>
              <a:schemeClr val="dk1"/>
            </a:solidFill>
            <a:prstDash val="solid"/>
            <a:round/>
            <a:headEnd len="sm" w="sm" type="none"/>
            <a:tailEnd len="med" w="med" type="stealth"/>
          </a:ln>
        </p:spPr>
      </p:cxnSp>
      <p:sp>
        <p:nvSpPr>
          <p:cNvPr id="107" name="Google Shape;107;p5"/>
          <p:cNvSpPr txBox="1"/>
          <p:nvPr>
            <p:ph type="title"/>
          </p:nvPr>
        </p:nvSpPr>
        <p:spPr>
          <a:xfrm>
            <a:off x="457200" y="274638"/>
            <a:ext cx="8229600" cy="85010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000"/>
              <a:buFont typeface="Calibri"/>
              <a:buNone/>
            </a:pPr>
            <a:r>
              <a:rPr lang="en-GB" sz="3000"/>
              <a:t>THE ROLE OF ADVOCACY ORGANIZERS</a:t>
            </a:r>
            <a:endParaRPr sz="3000"/>
          </a:p>
        </p:txBody>
      </p:sp>
      <p:graphicFrame>
        <p:nvGraphicFramePr>
          <p:cNvPr id="108" name="Google Shape;108;p5"/>
          <p:cNvGraphicFramePr/>
          <p:nvPr/>
        </p:nvGraphicFramePr>
        <p:xfrm>
          <a:off x="251520" y="961920"/>
          <a:ext cx="3000000" cy="3000000"/>
        </p:xfrm>
        <a:graphic>
          <a:graphicData uri="http://schemas.openxmlformats.org/drawingml/2006/table">
            <a:tbl>
              <a:tblPr bandRow="1" firstRow="1">
                <a:noFill/>
                <a:tableStyleId>{70F63595-3B92-4F4F-ABE5-E01CD1B03ACA}</a:tableStyleId>
              </a:tblPr>
              <a:tblGrid>
                <a:gridCol w="2636600"/>
                <a:gridCol w="3076025"/>
                <a:gridCol w="2856325"/>
              </a:tblGrid>
              <a:tr h="366275">
                <a:tc>
                  <a:txBody>
                    <a:bodyPr/>
                    <a:lstStyle/>
                    <a:p>
                      <a:pPr indent="0" lvl="0" marL="0" marR="0" rtl="0" algn="l">
                        <a:spcBef>
                          <a:spcPts val="0"/>
                        </a:spcBef>
                        <a:spcAft>
                          <a:spcPts val="0"/>
                        </a:spcAft>
                        <a:buNone/>
                      </a:pPr>
                      <a:r>
                        <a:rPr lang="en-GB" sz="1800"/>
                        <a:t>ROLE</a:t>
                      </a:r>
                      <a:endParaRPr sz="1800"/>
                    </a:p>
                  </a:txBody>
                  <a:tcPr marT="45725" marB="45725" marR="91450" marL="91450"/>
                </a:tc>
                <a:tc>
                  <a:txBody>
                    <a:bodyPr/>
                    <a:lstStyle/>
                    <a:p>
                      <a:pPr indent="0" lvl="0" marL="0" marR="0" rtl="0" algn="l">
                        <a:spcBef>
                          <a:spcPts val="0"/>
                        </a:spcBef>
                        <a:spcAft>
                          <a:spcPts val="0"/>
                        </a:spcAft>
                        <a:buNone/>
                      </a:pPr>
                      <a:r>
                        <a:rPr lang="en-GB" sz="1800"/>
                        <a:t>CHARACTERISTIC</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445775">
                <a:tc>
                  <a:txBody>
                    <a:bodyPr/>
                    <a:lstStyle/>
                    <a:p>
                      <a:pPr indent="0" lvl="0" marL="0" marR="0" rtl="0" algn="l">
                        <a:spcBef>
                          <a:spcPts val="0"/>
                        </a:spcBef>
                        <a:spcAft>
                          <a:spcPts val="0"/>
                        </a:spcAft>
                        <a:buNone/>
                      </a:pPr>
                      <a:r>
                        <a:rPr lang="en-GB" sz="1800"/>
                        <a:t>Be a representative</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GB" sz="1800"/>
                        <a:t>Express people's opinions</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504775">
                <a:tc>
                  <a:txBody>
                    <a:bodyPr/>
                    <a:lstStyle/>
                    <a:p>
                      <a:pPr indent="0" lvl="0" marL="0" marR="0" rtl="0" algn="l">
                        <a:spcBef>
                          <a:spcPts val="0"/>
                        </a:spcBef>
                        <a:spcAft>
                          <a:spcPts val="0"/>
                        </a:spcAft>
                        <a:buNone/>
                      </a:pPr>
                      <a:r>
                        <a:rPr lang="en-GB" sz="1800"/>
                        <a:t>provide an opportunity</a:t>
                      </a:r>
                      <a:endParaRPr sz="1800"/>
                    </a:p>
                  </a:txBody>
                  <a:tcPr marT="45725" marB="45725" marR="91450" marL="91450"/>
                </a:tc>
                <a:tc>
                  <a:txBody>
                    <a:bodyPr/>
                    <a:lstStyle/>
                    <a:p>
                      <a:pPr indent="0" lvl="0" marL="0" marR="0" rtl="0" algn="l">
                        <a:spcBef>
                          <a:spcPts val="0"/>
                        </a:spcBef>
                        <a:spcAft>
                          <a:spcPts val="0"/>
                        </a:spcAft>
                        <a:buNone/>
                      </a:pPr>
                      <a:r>
                        <a:rPr lang="en-GB" sz="1800"/>
                        <a:t>Talk with people</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661525">
                <a:tc>
                  <a:txBody>
                    <a:bodyPr/>
                    <a:lstStyle/>
                    <a:p>
                      <a:pPr indent="0" lvl="0" marL="0" marR="0" rtl="0" algn="l">
                        <a:spcBef>
                          <a:spcPts val="0"/>
                        </a:spcBef>
                        <a:spcAft>
                          <a:spcPts val="0"/>
                        </a:spcAft>
                        <a:buNone/>
                      </a:pPr>
                      <a:r>
                        <a:rPr lang="en-GB" sz="1800"/>
                        <a:t>Be the go-between</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GB" sz="1800"/>
                        <a:t>Help people express their opinion</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661525">
                <a:tc>
                  <a:txBody>
                    <a:bodyPr/>
                    <a:lstStyle/>
                    <a:p>
                      <a:pPr indent="0" lvl="0" marL="0" marR="0" rtl="0" algn="l">
                        <a:spcBef>
                          <a:spcPts val="0"/>
                        </a:spcBef>
                        <a:spcAft>
                          <a:spcPts val="0"/>
                        </a:spcAft>
                        <a:buNone/>
                      </a:pPr>
                      <a:r>
                        <a:rPr lang="en-GB" sz="1800"/>
                        <a:t>Be a negotiator</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GB" sz="1800"/>
                        <a:t>Facilitate communication between people</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641000">
                <a:tc>
                  <a:txBody>
                    <a:bodyPr/>
                    <a:lstStyle/>
                    <a:p>
                      <a:pPr indent="0" lvl="0" marL="0" marR="0" rtl="0" algn="l">
                        <a:spcBef>
                          <a:spcPts val="0"/>
                        </a:spcBef>
                        <a:spcAft>
                          <a:spcPts val="0"/>
                        </a:spcAft>
                        <a:buNone/>
                      </a:pPr>
                      <a:r>
                        <a:rPr lang="en-GB" sz="1800"/>
                        <a:t>Be an example to</a:t>
                      </a:r>
                      <a:r>
                        <a:rPr lang="en-GB" sz="1800"/>
                        <a:t> otherss</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GB" sz="1800"/>
                        <a:t>Demonstrate strategy to people</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704050">
                <a:tc>
                  <a:txBody>
                    <a:bodyPr/>
                    <a:lstStyle/>
                    <a:p>
                      <a:pPr indent="0" lvl="0" marL="0" marR="0" rtl="0" algn="l">
                        <a:spcBef>
                          <a:spcPts val="0"/>
                        </a:spcBef>
                        <a:spcAft>
                          <a:spcPts val="0"/>
                        </a:spcAft>
                        <a:buNone/>
                      </a:pPr>
                      <a:r>
                        <a:rPr lang="en-GB" sz="1800"/>
                        <a:t>Be a negotiator</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GB" sz="1800"/>
                        <a:t>Know how to come to an agreement</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1009550">
                <a:tc>
                  <a:txBody>
                    <a:bodyPr/>
                    <a:lstStyle/>
                    <a:p>
                      <a:pPr indent="0" lvl="0" marL="0" marR="0" rtl="0" algn="l">
                        <a:spcBef>
                          <a:spcPts val="0"/>
                        </a:spcBef>
                        <a:spcAft>
                          <a:spcPts val="0"/>
                        </a:spcAft>
                        <a:buNone/>
                      </a:pPr>
                      <a:r>
                        <a:rPr lang="en-GB" sz="1800"/>
                        <a:t>Build a network of contacts</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rPr lang="en-GB" sz="1800"/>
                        <a:t>Create a coalition (bring together like-minded people)</a:t>
                      </a:r>
                      <a:endParaRPr b="0"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r h="641000">
                <a:tc>
                  <a:txBody>
                    <a:bodyPr/>
                    <a:lstStyle/>
                    <a:p>
                      <a:pPr indent="0" lvl="0" marL="0" marR="0" rtl="0" algn="r">
                        <a:spcBef>
                          <a:spcPts val="0"/>
                        </a:spcBef>
                        <a:spcAft>
                          <a:spcPts val="0"/>
                        </a:spcAft>
                        <a:buNone/>
                      </a:pPr>
                      <a:r>
                        <a:rPr lang="en-GB" sz="1800"/>
                        <a:t>            Organiser of</a:t>
                      </a:r>
                      <a:r>
                        <a:rPr lang="en-GB" sz="1800"/>
                        <a:t> advocacy</a:t>
                      </a:r>
                      <a:endParaRPr b="1"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r">
                        <a:spcBef>
                          <a:spcPts val="0"/>
                        </a:spcBef>
                        <a:spcAft>
                          <a:spcPts val="0"/>
                        </a:spcAft>
                        <a:buNone/>
                      </a:pPr>
                      <a:r>
                        <a:rPr lang="en-GB" sz="1800"/>
                        <a:t>Persons/institutions </a:t>
                      </a:r>
                      <a:br>
                        <a:rPr lang="en-GB" sz="1800"/>
                      </a:br>
                      <a:r>
                        <a:rPr lang="en-GB" sz="1800"/>
                        <a:t>who made decisions</a:t>
                      </a:r>
                      <a:endParaRPr b="1" i="0" sz="1800">
                        <a:solidFill>
                          <a:schemeClr val="dk1"/>
                        </a:solidFill>
                        <a:latin typeface="Calibri"/>
                        <a:ea typeface="Calibri"/>
                        <a:cs typeface="Calibri"/>
                        <a:sym typeface="Calibri"/>
                      </a:endParaRPr>
                    </a:p>
                  </a:txBody>
                  <a:tcPr marT="45725" marB="45725" marR="91450" marL="91450"/>
                </a:tc>
                <a:tc>
                  <a:txBody>
                    <a:bodyPr/>
                    <a:lstStyle/>
                    <a:p>
                      <a:pPr indent="0" lvl="0" marL="0" marR="0" rtl="0" algn="r">
                        <a:spcBef>
                          <a:spcPts val="0"/>
                        </a:spcBef>
                        <a:spcAft>
                          <a:spcPts val="0"/>
                        </a:spcAft>
                        <a:buNone/>
                      </a:pPr>
                      <a:r>
                        <a:rPr lang="en-GB" sz="1800"/>
                        <a:t>Stakeholders (interested in changes)</a:t>
                      </a:r>
                      <a:endParaRPr b="1" sz="1800"/>
                    </a:p>
                  </a:txBody>
                  <a:tcPr marT="45725" marB="45725" marR="91450" marL="91450"/>
                </a:tc>
              </a:tr>
            </a:tbl>
          </a:graphicData>
        </a:graphic>
      </p:graphicFrame>
      <p:sp>
        <p:nvSpPr>
          <p:cNvPr id="109" name="Google Shape;109;p5"/>
          <p:cNvSpPr/>
          <p:nvPr/>
        </p:nvSpPr>
        <p:spPr>
          <a:xfrm>
            <a:off x="395536" y="6021288"/>
            <a:ext cx="576064" cy="476672"/>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0" name="Google Shape;110;p5"/>
          <p:cNvSpPr/>
          <p:nvPr/>
        </p:nvSpPr>
        <p:spPr>
          <a:xfrm>
            <a:off x="3059832" y="6093296"/>
            <a:ext cx="432048" cy="432048"/>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sp>
        <p:nvSpPr>
          <p:cNvPr id="111" name="Google Shape;111;p5"/>
          <p:cNvSpPr/>
          <p:nvPr/>
        </p:nvSpPr>
        <p:spPr>
          <a:xfrm>
            <a:off x="6228184" y="1412776"/>
            <a:ext cx="504056" cy="288032"/>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2" name="Google Shape;112;p5"/>
          <p:cNvSpPr/>
          <p:nvPr/>
        </p:nvSpPr>
        <p:spPr>
          <a:xfrm>
            <a:off x="8316416" y="1412776"/>
            <a:ext cx="279648" cy="296416"/>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sp>
        <p:nvSpPr>
          <p:cNvPr id="113" name="Google Shape;113;p5"/>
          <p:cNvSpPr/>
          <p:nvPr/>
        </p:nvSpPr>
        <p:spPr>
          <a:xfrm>
            <a:off x="6948264" y="1368152"/>
            <a:ext cx="360040" cy="3326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4" name="Google Shape;114;p5"/>
          <p:cNvSpPr/>
          <p:nvPr/>
        </p:nvSpPr>
        <p:spPr>
          <a:xfrm>
            <a:off x="6228184" y="5085184"/>
            <a:ext cx="504056" cy="288032"/>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5" name="Google Shape;115;p5"/>
          <p:cNvSpPr/>
          <p:nvPr/>
        </p:nvSpPr>
        <p:spPr>
          <a:xfrm>
            <a:off x="7092280" y="5517232"/>
            <a:ext cx="504056" cy="288032"/>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6" name="Google Shape;116;p5"/>
          <p:cNvSpPr/>
          <p:nvPr/>
        </p:nvSpPr>
        <p:spPr>
          <a:xfrm>
            <a:off x="8244408" y="5445224"/>
            <a:ext cx="504056" cy="288032"/>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7" name="Google Shape;117;p5"/>
          <p:cNvSpPr/>
          <p:nvPr/>
        </p:nvSpPr>
        <p:spPr>
          <a:xfrm>
            <a:off x="7524328" y="5013176"/>
            <a:ext cx="360040" cy="3326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18" name="Google Shape;118;p5"/>
          <p:cNvCxnSpPr/>
          <p:nvPr/>
        </p:nvCxnSpPr>
        <p:spPr>
          <a:xfrm rot="10800000">
            <a:off x="6804248" y="5373216"/>
            <a:ext cx="216024" cy="144016"/>
          </a:xfrm>
          <a:prstGeom prst="straightConnector1">
            <a:avLst/>
          </a:prstGeom>
          <a:noFill/>
          <a:ln cap="flat" cmpd="sng" w="9525">
            <a:solidFill>
              <a:schemeClr val="dk1"/>
            </a:solidFill>
            <a:prstDash val="solid"/>
            <a:round/>
            <a:headEnd len="med" w="med" type="stealth"/>
            <a:tailEnd len="med" w="med" type="stealth"/>
          </a:ln>
        </p:spPr>
      </p:cxnSp>
      <p:cxnSp>
        <p:nvCxnSpPr>
          <p:cNvPr id="119" name="Google Shape;119;p5"/>
          <p:cNvCxnSpPr/>
          <p:nvPr/>
        </p:nvCxnSpPr>
        <p:spPr>
          <a:xfrm rot="10800000">
            <a:off x="8028384" y="5229200"/>
            <a:ext cx="360040" cy="144016"/>
          </a:xfrm>
          <a:prstGeom prst="straightConnector1">
            <a:avLst/>
          </a:prstGeom>
          <a:noFill/>
          <a:ln cap="flat" cmpd="sng" w="9525">
            <a:solidFill>
              <a:schemeClr val="dk1"/>
            </a:solidFill>
            <a:prstDash val="solid"/>
            <a:round/>
            <a:headEnd len="med" w="med" type="stealth"/>
            <a:tailEnd len="med" w="med" type="stealth"/>
          </a:ln>
        </p:spPr>
      </p:cxnSp>
      <p:cxnSp>
        <p:nvCxnSpPr>
          <p:cNvPr id="120" name="Google Shape;120;p5"/>
          <p:cNvCxnSpPr/>
          <p:nvPr/>
        </p:nvCxnSpPr>
        <p:spPr>
          <a:xfrm flipH="1">
            <a:off x="6876256" y="5085184"/>
            <a:ext cx="360040" cy="72008"/>
          </a:xfrm>
          <a:prstGeom prst="straightConnector1">
            <a:avLst/>
          </a:prstGeom>
          <a:noFill/>
          <a:ln cap="flat" cmpd="sng" w="9525">
            <a:solidFill>
              <a:schemeClr val="dk1"/>
            </a:solidFill>
            <a:prstDash val="solid"/>
            <a:round/>
            <a:headEnd len="med" w="med" type="stealth"/>
            <a:tailEnd len="med" w="med" type="stealth"/>
          </a:ln>
        </p:spPr>
      </p:cxnSp>
      <p:cxnSp>
        <p:nvCxnSpPr>
          <p:cNvPr id="121" name="Google Shape;121;p5"/>
          <p:cNvCxnSpPr/>
          <p:nvPr/>
        </p:nvCxnSpPr>
        <p:spPr>
          <a:xfrm flipH="1">
            <a:off x="7740352" y="5589240"/>
            <a:ext cx="288032" cy="144016"/>
          </a:xfrm>
          <a:prstGeom prst="straightConnector1">
            <a:avLst/>
          </a:prstGeom>
          <a:noFill/>
          <a:ln cap="flat" cmpd="sng" w="9525">
            <a:solidFill>
              <a:schemeClr val="dk1"/>
            </a:solidFill>
            <a:prstDash val="solid"/>
            <a:round/>
            <a:headEnd len="med" w="med" type="stealth"/>
            <a:tailEnd len="med" w="med" type="stealth"/>
          </a:ln>
        </p:spPr>
      </p:cxnSp>
      <p:sp>
        <p:nvSpPr>
          <p:cNvPr id="122" name="Google Shape;122;p5"/>
          <p:cNvSpPr/>
          <p:nvPr/>
        </p:nvSpPr>
        <p:spPr>
          <a:xfrm>
            <a:off x="6156176" y="4293096"/>
            <a:ext cx="576064" cy="5040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3" name="Google Shape;123;p5"/>
          <p:cNvSpPr/>
          <p:nvPr/>
        </p:nvSpPr>
        <p:spPr>
          <a:xfrm>
            <a:off x="8028384" y="4365104"/>
            <a:ext cx="432048" cy="432048"/>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cxnSp>
        <p:nvCxnSpPr>
          <p:cNvPr id="124" name="Google Shape;124;p5"/>
          <p:cNvCxnSpPr/>
          <p:nvPr/>
        </p:nvCxnSpPr>
        <p:spPr>
          <a:xfrm>
            <a:off x="6876256" y="4581128"/>
            <a:ext cx="1008112" cy="1588"/>
          </a:xfrm>
          <a:prstGeom prst="straightConnector1">
            <a:avLst/>
          </a:prstGeom>
          <a:noFill/>
          <a:ln cap="flat" cmpd="sng" w="9525">
            <a:solidFill>
              <a:schemeClr val="dk1"/>
            </a:solidFill>
            <a:prstDash val="solid"/>
            <a:round/>
            <a:headEnd len="sm" w="sm" type="none"/>
            <a:tailEnd len="med" w="med" type="stealth"/>
          </a:ln>
        </p:spPr>
      </p:cxnSp>
      <p:cxnSp>
        <p:nvCxnSpPr>
          <p:cNvPr id="125" name="Google Shape;125;p5"/>
          <p:cNvCxnSpPr/>
          <p:nvPr/>
        </p:nvCxnSpPr>
        <p:spPr>
          <a:xfrm flipH="1" rot="10800000">
            <a:off x="7596336" y="3717032"/>
            <a:ext cx="432048" cy="72008"/>
          </a:xfrm>
          <a:prstGeom prst="straightConnector1">
            <a:avLst/>
          </a:prstGeom>
          <a:noFill/>
          <a:ln cap="flat" cmpd="sng" w="9525">
            <a:solidFill>
              <a:schemeClr val="dk1"/>
            </a:solidFill>
            <a:prstDash val="solid"/>
            <a:round/>
            <a:headEnd len="sm" w="sm" type="none"/>
            <a:tailEnd len="med" w="med" type="stealth"/>
          </a:ln>
        </p:spPr>
      </p:cxnSp>
      <p:cxnSp>
        <p:nvCxnSpPr>
          <p:cNvPr id="126" name="Google Shape;126;p5"/>
          <p:cNvCxnSpPr/>
          <p:nvPr/>
        </p:nvCxnSpPr>
        <p:spPr>
          <a:xfrm rot="10800000">
            <a:off x="6588224" y="3717032"/>
            <a:ext cx="864096" cy="144016"/>
          </a:xfrm>
          <a:prstGeom prst="straightConnector1">
            <a:avLst/>
          </a:prstGeom>
          <a:noFill/>
          <a:ln cap="flat" cmpd="sng" w="9525">
            <a:solidFill>
              <a:schemeClr val="dk1"/>
            </a:solidFill>
            <a:prstDash val="solid"/>
            <a:round/>
            <a:headEnd len="sm" w="sm" type="none"/>
            <a:tailEnd len="med" w="med" type="stealth"/>
          </a:ln>
        </p:spPr>
      </p:cxnSp>
      <p:cxnSp>
        <p:nvCxnSpPr>
          <p:cNvPr id="127" name="Google Shape;127;p5"/>
          <p:cNvCxnSpPr/>
          <p:nvPr/>
        </p:nvCxnSpPr>
        <p:spPr>
          <a:xfrm>
            <a:off x="7524328" y="4005064"/>
            <a:ext cx="649189" cy="108012"/>
          </a:xfrm>
          <a:prstGeom prst="straightConnector1">
            <a:avLst/>
          </a:prstGeom>
          <a:noFill/>
          <a:ln cap="flat" cmpd="sng" w="9525">
            <a:solidFill>
              <a:schemeClr val="dk1"/>
            </a:solidFill>
            <a:prstDash val="solid"/>
            <a:round/>
            <a:headEnd len="sm" w="sm" type="none"/>
            <a:tailEnd len="med" w="med" type="stealth"/>
          </a:ln>
        </p:spPr>
      </p:cxnSp>
      <p:cxnSp>
        <p:nvCxnSpPr>
          <p:cNvPr id="128" name="Google Shape;128;p5"/>
          <p:cNvCxnSpPr/>
          <p:nvPr/>
        </p:nvCxnSpPr>
        <p:spPr>
          <a:xfrm flipH="1">
            <a:off x="6876256" y="4005064"/>
            <a:ext cx="440432" cy="63624"/>
          </a:xfrm>
          <a:prstGeom prst="straightConnector1">
            <a:avLst/>
          </a:prstGeom>
          <a:noFill/>
          <a:ln cap="flat" cmpd="sng" w="9525">
            <a:solidFill>
              <a:schemeClr val="dk1"/>
            </a:solidFill>
            <a:prstDash val="solid"/>
            <a:round/>
            <a:headEnd len="sm" w="sm" type="none"/>
            <a:tailEnd len="med" w="med" type="stealth"/>
          </a:ln>
        </p:spPr>
      </p:cxnSp>
      <p:sp>
        <p:nvSpPr>
          <p:cNvPr id="129" name="Google Shape;129;p5"/>
          <p:cNvSpPr/>
          <p:nvPr/>
        </p:nvSpPr>
        <p:spPr>
          <a:xfrm>
            <a:off x="7236296" y="3717032"/>
            <a:ext cx="360040" cy="3326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5"/>
          <p:cNvSpPr/>
          <p:nvPr/>
        </p:nvSpPr>
        <p:spPr>
          <a:xfrm>
            <a:off x="8028384" y="3645024"/>
            <a:ext cx="216024" cy="288032"/>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sp>
        <p:nvSpPr>
          <p:cNvPr id="131" name="Google Shape;131;p5"/>
          <p:cNvSpPr/>
          <p:nvPr/>
        </p:nvSpPr>
        <p:spPr>
          <a:xfrm>
            <a:off x="6588224" y="3861048"/>
            <a:ext cx="216024" cy="288032"/>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sp>
        <p:nvSpPr>
          <p:cNvPr id="132" name="Google Shape;132;p5"/>
          <p:cNvSpPr/>
          <p:nvPr/>
        </p:nvSpPr>
        <p:spPr>
          <a:xfrm>
            <a:off x="6156176" y="3645024"/>
            <a:ext cx="360040" cy="288032"/>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5"/>
          <p:cNvSpPr/>
          <p:nvPr/>
        </p:nvSpPr>
        <p:spPr>
          <a:xfrm>
            <a:off x="8316416" y="3933056"/>
            <a:ext cx="360040" cy="216024"/>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34" name="Google Shape;134;p5"/>
          <p:cNvCxnSpPr/>
          <p:nvPr/>
        </p:nvCxnSpPr>
        <p:spPr>
          <a:xfrm>
            <a:off x="7452320" y="1556792"/>
            <a:ext cx="648072" cy="1588"/>
          </a:xfrm>
          <a:prstGeom prst="straightConnector1">
            <a:avLst/>
          </a:prstGeom>
          <a:noFill/>
          <a:ln cap="flat" cmpd="sng" w="9525">
            <a:solidFill>
              <a:schemeClr val="dk1"/>
            </a:solidFill>
            <a:prstDash val="solid"/>
            <a:round/>
            <a:headEnd len="sm" w="sm" type="none"/>
            <a:tailEnd len="med" w="med" type="stealth"/>
          </a:ln>
        </p:spPr>
      </p:cxnSp>
      <p:cxnSp>
        <p:nvCxnSpPr>
          <p:cNvPr id="135" name="Google Shape;135;p5"/>
          <p:cNvCxnSpPr/>
          <p:nvPr/>
        </p:nvCxnSpPr>
        <p:spPr>
          <a:xfrm rot="10800000">
            <a:off x="6588224" y="3284984"/>
            <a:ext cx="584448" cy="8384"/>
          </a:xfrm>
          <a:prstGeom prst="straightConnector1">
            <a:avLst/>
          </a:prstGeom>
          <a:noFill/>
          <a:ln cap="flat" cmpd="sng" w="9525">
            <a:solidFill>
              <a:schemeClr val="dk1"/>
            </a:solidFill>
            <a:prstDash val="solid"/>
            <a:round/>
            <a:headEnd len="sm" w="sm" type="none"/>
            <a:tailEnd len="med" w="med" type="stealth"/>
          </a:ln>
        </p:spPr>
      </p:cxnSp>
      <p:sp>
        <p:nvSpPr>
          <p:cNvPr id="136" name="Google Shape;136;p5"/>
          <p:cNvSpPr/>
          <p:nvPr/>
        </p:nvSpPr>
        <p:spPr>
          <a:xfrm>
            <a:off x="7092280" y="3140968"/>
            <a:ext cx="360040" cy="3326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5"/>
          <p:cNvSpPr/>
          <p:nvPr/>
        </p:nvSpPr>
        <p:spPr>
          <a:xfrm>
            <a:off x="6156176" y="3140968"/>
            <a:ext cx="360040" cy="216024"/>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5"/>
          <p:cNvSpPr/>
          <p:nvPr/>
        </p:nvSpPr>
        <p:spPr>
          <a:xfrm>
            <a:off x="8172400" y="3068960"/>
            <a:ext cx="504056" cy="288032"/>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5"/>
          <p:cNvSpPr/>
          <p:nvPr/>
        </p:nvSpPr>
        <p:spPr>
          <a:xfrm>
            <a:off x="6444208" y="1844824"/>
            <a:ext cx="360040" cy="3326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0" name="Google Shape;140;p5"/>
          <p:cNvSpPr/>
          <p:nvPr/>
        </p:nvSpPr>
        <p:spPr>
          <a:xfrm>
            <a:off x="6228184" y="2420888"/>
            <a:ext cx="360040" cy="332656"/>
          </a:xfrm>
          <a:prstGeom prst="smileyFace">
            <a:avLst>
              <a:gd fmla="val 4653"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5"/>
          <p:cNvSpPr/>
          <p:nvPr/>
        </p:nvSpPr>
        <p:spPr>
          <a:xfrm>
            <a:off x="6012160" y="1844824"/>
            <a:ext cx="360040" cy="216024"/>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42" name="Google Shape;142;p5"/>
          <p:cNvCxnSpPr/>
          <p:nvPr/>
        </p:nvCxnSpPr>
        <p:spPr>
          <a:xfrm flipH="1" rot="10800000">
            <a:off x="7308304" y="2132856"/>
            <a:ext cx="720080" cy="72008"/>
          </a:xfrm>
          <a:prstGeom prst="straightConnector1">
            <a:avLst/>
          </a:prstGeom>
          <a:noFill/>
          <a:ln cap="flat" cmpd="sng" w="9525">
            <a:solidFill>
              <a:schemeClr val="dk1"/>
            </a:solidFill>
            <a:prstDash val="solid"/>
            <a:round/>
            <a:headEnd len="sm" w="sm" type="none"/>
            <a:tailEnd len="med" w="med" type="stealth"/>
          </a:ln>
        </p:spPr>
      </p:cxnSp>
      <p:cxnSp>
        <p:nvCxnSpPr>
          <p:cNvPr id="143" name="Google Shape;143;p5"/>
          <p:cNvCxnSpPr/>
          <p:nvPr/>
        </p:nvCxnSpPr>
        <p:spPr>
          <a:xfrm>
            <a:off x="6804248" y="2060848"/>
            <a:ext cx="1008112" cy="1588"/>
          </a:xfrm>
          <a:prstGeom prst="straightConnector1">
            <a:avLst/>
          </a:prstGeom>
          <a:noFill/>
          <a:ln cap="flat" cmpd="sng" w="9525">
            <a:solidFill>
              <a:schemeClr val="dk1"/>
            </a:solidFill>
            <a:prstDash val="solid"/>
            <a:round/>
            <a:headEnd len="sm" w="sm" type="none"/>
            <a:tailEnd len="med" w="med" type="stealth"/>
          </a:ln>
        </p:spPr>
      </p:cxnSp>
      <p:sp>
        <p:nvSpPr>
          <p:cNvPr id="144" name="Google Shape;144;p5"/>
          <p:cNvSpPr/>
          <p:nvPr/>
        </p:nvSpPr>
        <p:spPr>
          <a:xfrm>
            <a:off x="7020272" y="2060848"/>
            <a:ext cx="360040" cy="216024"/>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5" name="Google Shape;145;p5"/>
          <p:cNvSpPr/>
          <p:nvPr/>
        </p:nvSpPr>
        <p:spPr>
          <a:xfrm>
            <a:off x="8100392" y="1916832"/>
            <a:ext cx="279648" cy="296416"/>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sp>
        <p:nvSpPr>
          <p:cNvPr id="146" name="Google Shape;146;p5"/>
          <p:cNvSpPr/>
          <p:nvPr/>
        </p:nvSpPr>
        <p:spPr>
          <a:xfrm>
            <a:off x="6876256" y="2348880"/>
            <a:ext cx="360040" cy="216024"/>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7" name="Google Shape;147;p5"/>
          <p:cNvSpPr/>
          <p:nvPr/>
        </p:nvSpPr>
        <p:spPr>
          <a:xfrm>
            <a:off x="6876256" y="2636912"/>
            <a:ext cx="360040" cy="216024"/>
          </a:xfrm>
          <a:prstGeom prst="cloud">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8" name="Google Shape;148;p5"/>
          <p:cNvSpPr/>
          <p:nvPr/>
        </p:nvSpPr>
        <p:spPr>
          <a:xfrm>
            <a:off x="8244408" y="2420888"/>
            <a:ext cx="279648" cy="296416"/>
          </a:xfrm>
          <a:prstGeom prst="verticalScroll">
            <a:avLst>
              <a:gd fmla="val 12500" name="adj"/>
            </a:avLst>
          </a:prstGeom>
          <a:solidFill>
            <a:schemeClr val="accent3"/>
          </a:solidFill>
          <a:ln cap="flat" cmpd="sng" w="25400">
            <a:solidFill>
              <a:srgbClr val="7188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4F0E2"/>
              </a:solidFill>
              <a:latin typeface="Calibri"/>
              <a:ea typeface="Calibri"/>
              <a:cs typeface="Calibri"/>
              <a:sym typeface="Calibri"/>
            </a:endParaRPr>
          </a:p>
        </p:txBody>
      </p:sp>
      <p:cxnSp>
        <p:nvCxnSpPr>
          <p:cNvPr id="149" name="Google Shape;149;p5"/>
          <p:cNvCxnSpPr/>
          <p:nvPr/>
        </p:nvCxnSpPr>
        <p:spPr>
          <a:xfrm>
            <a:off x="7380312" y="2564904"/>
            <a:ext cx="648072" cy="1588"/>
          </a:xfrm>
          <a:prstGeom prst="straightConnector1">
            <a:avLst/>
          </a:prstGeom>
          <a:noFill/>
          <a:ln cap="flat" cmpd="sng" w="9525">
            <a:solidFill>
              <a:schemeClr val="dk1"/>
            </a:solidFill>
            <a:prstDash val="solid"/>
            <a:round/>
            <a:headEnd len="sm" w="sm" type="none"/>
            <a:tailEnd len="med" w="med" type="stealth"/>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6"/>
          <p:cNvSpPr txBox="1"/>
          <p:nvPr>
            <p:ph type="title"/>
          </p:nvPr>
        </p:nvSpPr>
        <p:spPr>
          <a:xfrm>
            <a:off x="457200" y="274638"/>
            <a:ext cx="8229600" cy="85010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GB"/>
              <a:t>8 steps of an advocacy campaign</a:t>
            </a:r>
            <a:endParaRPr/>
          </a:p>
        </p:txBody>
      </p:sp>
      <p:sp>
        <p:nvSpPr>
          <p:cNvPr id="155" name="Google Shape;155;p6"/>
          <p:cNvSpPr txBox="1"/>
          <p:nvPr>
            <p:ph idx="1" type="body"/>
          </p:nvPr>
        </p:nvSpPr>
        <p:spPr>
          <a:xfrm>
            <a:off x="251520" y="1268760"/>
            <a:ext cx="8435280" cy="5328592"/>
          </a:xfrm>
          <a:prstGeom prst="rect">
            <a:avLst/>
          </a:prstGeom>
          <a:noFill/>
          <a:ln>
            <a:noFill/>
          </a:ln>
        </p:spPr>
        <p:txBody>
          <a:bodyPr anchorCtr="0" anchor="t" bIns="45700" lIns="91425" spcFirstLastPara="1" rIns="91425" wrap="square" tIns="45700">
            <a:normAutofit fontScale="55000" lnSpcReduction="20000"/>
          </a:bodyPr>
          <a:lstStyle/>
          <a:p>
            <a:pPr indent="-342900" lvl="0" marL="342900" rtl="0" algn="l">
              <a:spcBef>
                <a:spcPts val="0"/>
              </a:spcBef>
              <a:spcAft>
                <a:spcPts val="0"/>
              </a:spcAft>
              <a:buClr>
                <a:schemeClr val="dk1"/>
              </a:buClr>
              <a:buSzPct val="100000"/>
              <a:buChar char="•"/>
            </a:pPr>
            <a:r>
              <a:rPr lang="en-GB"/>
              <a:t>Civil society organizations most often plan and implement advocacy in the form of campaigns. </a:t>
            </a:r>
            <a:endParaRPr/>
          </a:p>
          <a:p>
            <a:pPr indent="-342900" lvl="0" marL="342900" rtl="0" algn="l">
              <a:spcBef>
                <a:spcPts val="352"/>
              </a:spcBef>
              <a:spcAft>
                <a:spcPts val="0"/>
              </a:spcAft>
              <a:buClr>
                <a:schemeClr val="dk1"/>
              </a:buClr>
              <a:buSzPct val="100000"/>
              <a:buChar char="•"/>
            </a:pPr>
            <a:r>
              <a:rPr b="1" lang="en-GB"/>
              <a:t>An advocacy campaign</a:t>
            </a:r>
            <a:r>
              <a:rPr lang="en-GB"/>
              <a:t> is a complex of interrelated advocacy activities, limited in time and aimed at changing existing policies.</a:t>
            </a:r>
            <a:endParaRPr/>
          </a:p>
          <a:p>
            <a:pPr indent="-342900" lvl="0" marL="342900" rtl="0" algn="l">
              <a:spcBef>
                <a:spcPts val="352"/>
              </a:spcBef>
              <a:spcAft>
                <a:spcPts val="0"/>
              </a:spcAft>
              <a:buClr>
                <a:schemeClr val="dk1"/>
              </a:buClr>
              <a:buSzPct val="100000"/>
              <a:buChar char="•"/>
            </a:pPr>
            <a:r>
              <a:rPr b="1" lang="en-GB"/>
              <a:t>Planning and implementation of any advocacy campaign involves: </a:t>
            </a:r>
            <a:endParaRPr b="1"/>
          </a:p>
          <a:p>
            <a:pPr indent="-285750" lvl="1" marL="742950" rtl="0" algn="l">
              <a:spcBef>
                <a:spcPts val="341"/>
              </a:spcBef>
              <a:spcAft>
                <a:spcPts val="0"/>
              </a:spcAft>
              <a:buClr>
                <a:schemeClr val="dk1"/>
              </a:buClr>
              <a:buSzPct val="100000"/>
              <a:buChar char="–"/>
            </a:pPr>
            <a:r>
              <a:rPr b="1" lang="en-GB" sz="3100"/>
              <a:t>analysis of a problematic situation </a:t>
            </a:r>
            <a:r>
              <a:rPr lang="en-GB" sz="3100"/>
              <a:t>affecting the public interest;</a:t>
            </a:r>
            <a:endParaRPr sz="3100"/>
          </a:p>
          <a:p>
            <a:pPr indent="-285750" lvl="1" marL="742950" rtl="0" algn="l">
              <a:spcBef>
                <a:spcPts val="341"/>
              </a:spcBef>
              <a:spcAft>
                <a:spcPts val="0"/>
              </a:spcAft>
              <a:buClr>
                <a:schemeClr val="dk1"/>
              </a:buClr>
              <a:buSzPct val="100000"/>
              <a:buChar char="–"/>
            </a:pPr>
            <a:r>
              <a:rPr lang="en-GB" sz="3100"/>
              <a:t>determination of </a:t>
            </a:r>
            <a:r>
              <a:rPr b="1" lang="en-GB" sz="3100"/>
              <a:t>the goal of change </a:t>
            </a:r>
            <a:r>
              <a:rPr lang="en-GB" sz="3100"/>
              <a:t>- the expected positive result of correcting the problem situation;</a:t>
            </a:r>
            <a:endParaRPr sz="3100"/>
          </a:p>
          <a:p>
            <a:pPr indent="-285750" lvl="1" marL="742950" rtl="0" algn="l">
              <a:spcBef>
                <a:spcPts val="341"/>
              </a:spcBef>
              <a:spcAft>
                <a:spcPts val="0"/>
              </a:spcAft>
              <a:buClr>
                <a:schemeClr val="dk1"/>
              </a:buClr>
              <a:buSzPct val="100000"/>
              <a:buChar char="–"/>
            </a:pPr>
            <a:r>
              <a:rPr lang="en-GB" sz="3100"/>
              <a:t>formulation of the campaign goal.</a:t>
            </a:r>
            <a:r>
              <a:rPr b="1" lang="en-GB" sz="3100"/>
              <a:t> The goal of the campaign </a:t>
            </a:r>
            <a:r>
              <a:rPr lang="en-GB" sz="3100"/>
              <a:t>is the adoption by state institutions of such a decision that will lead to the achievement of the goal of change;</a:t>
            </a:r>
            <a:endParaRPr sz="3100"/>
          </a:p>
          <a:p>
            <a:pPr indent="-285750" lvl="1" marL="742950" rtl="0" algn="l">
              <a:spcBef>
                <a:spcPts val="341"/>
              </a:spcBef>
              <a:spcAft>
                <a:spcPts val="0"/>
              </a:spcAft>
              <a:buClr>
                <a:schemeClr val="dk1"/>
              </a:buClr>
              <a:buSzPct val="100000"/>
              <a:buChar char="–"/>
            </a:pPr>
            <a:r>
              <a:rPr b="1" lang="en-GB" sz="3100"/>
              <a:t>analysis of stakeholders, determination of results </a:t>
            </a:r>
            <a:r>
              <a:rPr lang="en-GB" sz="3100"/>
              <a:t>and ways to influence them (what actions they need to be motivated to take and how to do it);</a:t>
            </a:r>
            <a:endParaRPr sz="3100"/>
          </a:p>
          <a:p>
            <a:pPr indent="-285750" lvl="1" marL="742950" rtl="0" algn="l">
              <a:spcBef>
                <a:spcPts val="341"/>
              </a:spcBef>
              <a:spcAft>
                <a:spcPts val="0"/>
              </a:spcAft>
              <a:buClr>
                <a:schemeClr val="dk1"/>
              </a:buClr>
              <a:buSzPct val="100000"/>
              <a:buChar char="–"/>
            </a:pPr>
            <a:r>
              <a:rPr lang="en-GB" sz="3100"/>
              <a:t>development and implementation of </a:t>
            </a:r>
            <a:r>
              <a:rPr b="1" lang="en-GB" sz="3100"/>
              <a:t>an action plan;</a:t>
            </a:r>
            <a:endParaRPr b="1" sz="3100"/>
          </a:p>
          <a:p>
            <a:pPr indent="-285750" lvl="1" marL="742950" rtl="0" algn="l">
              <a:spcBef>
                <a:spcPts val="341"/>
              </a:spcBef>
              <a:spcAft>
                <a:spcPts val="0"/>
              </a:spcAft>
              <a:buClr>
                <a:schemeClr val="dk1"/>
              </a:buClr>
              <a:buSzPct val="100000"/>
              <a:buChar char="–"/>
            </a:pPr>
            <a:r>
              <a:rPr b="1" lang="en-GB" sz="3100"/>
              <a:t>evaluation </a:t>
            </a:r>
            <a:r>
              <a:rPr lang="en-GB" sz="3100"/>
              <a:t>of the achieved result.</a:t>
            </a:r>
            <a:endParaRPr sz="3100"/>
          </a:p>
          <a:p>
            <a:pPr indent="-342900" lvl="0" marL="342900" rtl="0" algn="l">
              <a:spcBef>
                <a:spcPts val="352"/>
              </a:spcBef>
              <a:spcAft>
                <a:spcPts val="0"/>
              </a:spcAft>
              <a:buClr>
                <a:schemeClr val="dk1"/>
              </a:buClr>
              <a:buSzPct val="100000"/>
              <a:buChar char="•"/>
            </a:pPr>
            <a:r>
              <a:rPr lang="en-GB"/>
              <a:t>In addition, for the effective implementation of an advocacy campaign, it is important to accompany it at all stages with the formation of public support and </a:t>
            </a:r>
            <a:r>
              <a:rPr b="1" lang="en-GB"/>
              <a:t>regular monitoring and evaluation of the progress of the campaign</a:t>
            </a:r>
            <a:r>
              <a:rPr lang="en-GB"/>
              <a:t>. </a:t>
            </a:r>
            <a:br>
              <a:rPr lang="en-GB"/>
            </a:br>
            <a:br>
              <a:rPr lang="en-GB"/>
            </a:br>
            <a:r>
              <a:rPr lang="en-GB"/>
              <a:t>Building public support is </a:t>
            </a:r>
            <a:r>
              <a:rPr b="1" lang="en-GB"/>
              <a:t>about gaining allies among other civil society organizations</a:t>
            </a:r>
            <a:r>
              <a:rPr lang="en-GB"/>
              <a:t>, the media, business, international foundations, as well as bringing the advocacy campaign to the attention of the general public.</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Monitoring and evaluation</a:t>
            </a:r>
            <a:endParaRPr/>
          </a:p>
        </p:txBody>
      </p:sp>
      <p:sp>
        <p:nvSpPr>
          <p:cNvPr id="161" name="Google Shape;161;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chemeClr val="dk1"/>
              </a:buClr>
              <a:buSzPct val="100000"/>
              <a:buChar char="•"/>
            </a:pPr>
            <a:r>
              <a:rPr lang="en-GB"/>
              <a:t>The </a:t>
            </a:r>
            <a:r>
              <a:rPr b="1" lang="en-GB"/>
              <a:t>wider the campaign's support base, </a:t>
            </a:r>
            <a:r>
              <a:rPr lang="en-GB"/>
              <a:t>the greater the chance of success. </a:t>
            </a:r>
            <a:endParaRPr/>
          </a:p>
          <a:p>
            <a:pPr indent="-342900" lvl="0" marL="342900" rtl="0" algn="l">
              <a:spcBef>
                <a:spcPts val="592"/>
              </a:spcBef>
              <a:spcAft>
                <a:spcPts val="0"/>
              </a:spcAft>
              <a:buClr>
                <a:schemeClr val="dk1"/>
              </a:buClr>
              <a:buSzPct val="100000"/>
              <a:buChar char="•"/>
            </a:pPr>
            <a:r>
              <a:rPr lang="en-GB"/>
              <a:t>Public support does not always have a direct impact on decision makers, but allows them to realize the importance and urgency of the problem and the need to address it.</a:t>
            </a:r>
            <a:endParaRPr/>
          </a:p>
          <a:p>
            <a:pPr indent="-342900" lvl="0" marL="342900" rtl="0" algn="l">
              <a:spcBef>
                <a:spcPts val="592"/>
              </a:spcBef>
              <a:spcAft>
                <a:spcPts val="0"/>
              </a:spcAft>
              <a:buClr>
                <a:schemeClr val="dk1"/>
              </a:buClr>
              <a:buSzPct val="100000"/>
              <a:buChar char="•"/>
            </a:pPr>
            <a:r>
              <a:rPr b="1" lang="en-GB"/>
              <a:t>Monitoring and evaluation of the advocacy process is carried out in order to improve the action plan and methods of its implementation in order to increase the effectiveness of the campaign.</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GB"/>
              <a:t>Monitoring and evaluation of the advocacy process</a:t>
            </a:r>
            <a:endParaRPr/>
          </a:p>
        </p:txBody>
      </p:sp>
      <p:grpSp>
        <p:nvGrpSpPr>
          <p:cNvPr id="167" name="Google Shape;167;p8"/>
          <p:cNvGrpSpPr/>
          <p:nvPr/>
        </p:nvGrpSpPr>
        <p:grpSpPr>
          <a:xfrm>
            <a:off x="457200" y="1718301"/>
            <a:ext cx="8229600" cy="4289760"/>
            <a:chOff x="0" y="118101"/>
            <a:chExt cx="8229600" cy="4289760"/>
          </a:xfrm>
        </p:grpSpPr>
        <p:sp>
          <p:nvSpPr>
            <p:cNvPr id="168" name="Google Shape;168;p8"/>
            <p:cNvSpPr/>
            <p:nvPr/>
          </p:nvSpPr>
          <p:spPr>
            <a:xfrm>
              <a:off x="0" y="295221"/>
              <a:ext cx="8229600" cy="302400"/>
            </a:xfrm>
            <a:prstGeom prst="rect">
              <a:avLst/>
            </a:prstGeom>
            <a:solidFill>
              <a:schemeClr val="lt1">
                <a:alpha val="89803"/>
              </a:schemeClr>
            </a:solidFill>
            <a:ln cap="flat" cmpd="sng" w="25400">
              <a:solidFill>
                <a:srgbClr val="49ACC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8"/>
            <p:cNvSpPr/>
            <p:nvPr/>
          </p:nvSpPr>
          <p:spPr>
            <a:xfrm>
              <a:off x="411480" y="118101"/>
              <a:ext cx="5760720" cy="354240"/>
            </a:xfrm>
            <a:prstGeom prst="roundRect">
              <a:avLst>
                <a:gd fmla="val 16667" name="adj"/>
              </a:avLst>
            </a:prstGeom>
            <a:solidFill>
              <a:srgbClr val="49ACC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8"/>
            <p:cNvSpPr txBox="1"/>
            <p:nvPr/>
          </p:nvSpPr>
          <p:spPr>
            <a:xfrm>
              <a:off x="411480" y="11810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Analysis of the problem situation</a:t>
              </a:r>
              <a:endParaRPr b="0" i="0" sz="1400" u="none" cap="none" strike="noStrike">
                <a:solidFill>
                  <a:schemeClr val="dk1"/>
                </a:solidFill>
                <a:latin typeface="Calibri"/>
                <a:ea typeface="Calibri"/>
                <a:cs typeface="Calibri"/>
                <a:sym typeface="Calibri"/>
              </a:endParaRPr>
            </a:p>
          </p:txBody>
        </p:sp>
        <p:sp>
          <p:nvSpPr>
            <p:cNvPr id="171" name="Google Shape;171;p8"/>
            <p:cNvSpPr/>
            <p:nvPr/>
          </p:nvSpPr>
          <p:spPr>
            <a:xfrm>
              <a:off x="0" y="839541"/>
              <a:ext cx="8229600" cy="302400"/>
            </a:xfrm>
            <a:prstGeom prst="rect">
              <a:avLst/>
            </a:prstGeom>
            <a:solidFill>
              <a:schemeClr val="lt1">
                <a:alpha val="89803"/>
              </a:schemeClr>
            </a:solidFill>
            <a:ln cap="flat" cmpd="sng" w="25400">
              <a:solidFill>
                <a:srgbClr val="48CCB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8"/>
            <p:cNvSpPr/>
            <p:nvPr/>
          </p:nvSpPr>
          <p:spPr>
            <a:xfrm>
              <a:off x="411480" y="662421"/>
              <a:ext cx="5760720" cy="354240"/>
            </a:xfrm>
            <a:prstGeom prst="roundRect">
              <a:avLst>
                <a:gd fmla="val 16667" name="adj"/>
              </a:avLst>
            </a:prstGeom>
            <a:solidFill>
              <a:srgbClr val="48CCB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8"/>
            <p:cNvSpPr txBox="1"/>
            <p:nvPr/>
          </p:nvSpPr>
          <p:spPr>
            <a:xfrm>
              <a:off x="411480" y="66242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Determining the purpose of change - changing the problem situation</a:t>
              </a:r>
              <a:endParaRPr b="0" i="0" sz="1400" u="none" cap="none" strike="noStrike">
                <a:solidFill>
                  <a:schemeClr val="dk1"/>
                </a:solidFill>
                <a:latin typeface="Calibri"/>
                <a:ea typeface="Calibri"/>
                <a:cs typeface="Calibri"/>
                <a:sym typeface="Calibri"/>
              </a:endParaRPr>
            </a:p>
          </p:txBody>
        </p:sp>
        <p:sp>
          <p:nvSpPr>
            <p:cNvPr id="174" name="Google Shape;174;p8"/>
            <p:cNvSpPr/>
            <p:nvPr/>
          </p:nvSpPr>
          <p:spPr>
            <a:xfrm>
              <a:off x="0" y="1383861"/>
              <a:ext cx="8229600" cy="302400"/>
            </a:xfrm>
            <a:prstGeom prst="rect">
              <a:avLst/>
            </a:prstGeom>
            <a:solidFill>
              <a:schemeClr val="lt1">
                <a:alpha val="89803"/>
              </a:schemeClr>
            </a:solidFill>
            <a:ln cap="flat" cmpd="sng" w="25400">
              <a:solidFill>
                <a:srgbClr val="47D48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8"/>
            <p:cNvSpPr/>
            <p:nvPr/>
          </p:nvSpPr>
          <p:spPr>
            <a:xfrm>
              <a:off x="411480" y="1206741"/>
              <a:ext cx="5760720" cy="354240"/>
            </a:xfrm>
            <a:prstGeom prst="roundRect">
              <a:avLst>
                <a:gd fmla="val 16667" name="adj"/>
              </a:avLst>
            </a:prstGeom>
            <a:solidFill>
              <a:srgbClr val="47D48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8"/>
            <p:cNvSpPr txBox="1"/>
            <p:nvPr/>
          </p:nvSpPr>
          <p:spPr>
            <a:xfrm>
              <a:off x="411480" y="120674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Statement of the goal - the decision to be made</a:t>
              </a:r>
              <a:endParaRPr b="0" i="0" sz="1400" u="none" cap="none" strike="noStrike">
                <a:solidFill>
                  <a:schemeClr val="dk1"/>
                </a:solidFill>
                <a:latin typeface="Calibri"/>
                <a:ea typeface="Calibri"/>
                <a:cs typeface="Calibri"/>
                <a:sym typeface="Calibri"/>
              </a:endParaRPr>
            </a:p>
          </p:txBody>
        </p:sp>
        <p:sp>
          <p:nvSpPr>
            <p:cNvPr id="177" name="Google Shape;177;p8"/>
            <p:cNvSpPr/>
            <p:nvPr/>
          </p:nvSpPr>
          <p:spPr>
            <a:xfrm>
              <a:off x="0" y="1928181"/>
              <a:ext cx="8229600" cy="302400"/>
            </a:xfrm>
            <a:prstGeom prst="rect">
              <a:avLst/>
            </a:prstGeom>
            <a:solidFill>
              <a:schemeClr val="lt1">
                <a:alpha val="89803"/>
              </a:schemeClr>
            </a:solidFill>
            <a:ln cap="flat" cmpd="sng" w="25400">
              <a:solidFill>
                <a:srgbClr val="45DB4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8"/>
            <p:cNvSpPr/>
            <p:nvPr/>
          </p:nvSpPr>
          <p:spPr>
            <a:xfrm>
              <a:off x="411480" y="1751061"/>
              <a:ext cx="5760720" cy="354240"/>
            </a:xfrm>
            <a:prstGeom prst="roundRect">
              <a:avLst>
                <a:gd fmla="val 16667" name="adj"/>
              </a:avLst>
            </a:prstGeom>
            <a:solidFill>
              <a:srgbClr val="45DB49"/>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8"/>
            <p:cNvSpPr txBox="1"/>
            <p:nvPr/>
          </p:nvSpPr>
          <p:spPr>
            <a:xfrm>
              <a:off x="411480" y="175106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Stakeholder Identification </a:t>
              </a:r>
              <a:endParaRPr b="0" i="0" sz="1400" u="none" cap="none" strike="noStrike">
                <a:solidFill>
                  <a:schemeClr val="dk1"/>
                </a:solidFill>
                <a:latin typeface="Calibri"/>
                <a:ea typeface="Calibri"/>
                <a:cs typeface="Calibri"/>
                <a:sym typeface="Calibri"/>
              </a:endParaRPr>
            </a:p>
          </p:txBody>
        </p:sp>
        <p:sp>
          <p:nvSpPr>
            <p:cNvPr id="180" name="Google Shape;180;p8"/>
            <p:cNvSpPr/>
            <p:nvPr/>
          </p:nvSpPr>
          <p:spPr>
            <a:xfrm>
              <a:off x="0" y="2472501"/>
              <a:ext cx="8229600" cy="302400"/>
            </a:xfrm>
            <a:prstGeom prst="rect">
              <a:avLst/>
            </a:prstGeom>
            <a:solidFill>
              <a:schemeClr val="lt1">
                <a:alpha val="89803"/>
              </a:schemeClr>
            </a:solidFill>
            <a:ln cap="flat" cmpd="sng" w="25400">
              <a:solidFill>
                <a:srgbClr val="7EE34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8"/>
            <p:cNvSpPr/>
            <p:nvPr/>
          </p:nvSpPr>
          <p:spPr>
            <a:xfrm>
              <a:off x="411480" y="2295381"/>
              <a:ext cx="5760720" cy="354240"/>
            </a:xfrm>
            <a:prstGeom prst="roundRect">
              <a:avLst>
                <a:gd fmla="val 16667" name="adj"/>
              </a:avLst>
            </a:prstGeom>
            <a:solidFill>
              <a:srgbClr val="7EE34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8"/>
            <p:cNvSpPr txBox="1"/>
            <p:nvPr/>
          </p:nvSpPr>
          <p:spPr>
            <a:xfrm>
              <a:off x="411480" y="229538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Determining results and how to influence stakeholders</a:t>
              </a:r>
              <a:endParaRPr b="0" i="0" sz="1400" u="none" cap="none" strike="noStrike">
                <a:solidFill>
                  <a:schemeClr val="dk1"/>
                </a:solidFill>
                <a:latin typeface="Calibri"/>
                <a:ea typeface="Calibri"/>
                <a:cs typeface="Calibri"/>
                <a:sym typeface="Calibri"/>
              </a:endParaRPr>
            </a:p>
          </p:txBody>
        </p:sp>
        <p:sp>
          <p:nvSpPr>
            <p:cNvPr id="183" name="Google Shape;183;p8"/>
            <p:cNvSpPr/>
            <p:nvPr/>
          </p:nvSpPr>
          <p:spPr>
            <a:xfrm>
              <a:off x="0" y="3016821"/>
              <a:ext cx="8229600" cy="302400"/>
            </a:xfrm>
            <a:prstGeom prst="rect">
              <a:avLst/>
            </a:prstGeom>
            <a:solidFill>
              <a:schemeClr val="lt1">
                <a:alpha val="89803"/>
              </a:schemeClr>
            </a:solidFill>
            <a:ln cap="flat" cmpd="sng" w="25400">
              <a:solidFill>
                <a:srgbClr val="C2E94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8"/>
            <p:cNvSpPr/>
            <p:nvPr/>
          </p:nvSpPr>
          <p:spPr>
            <a:xfrm>
              <a:off x="411480" y="2839701"/>
              <a:ext cx="5760720" cy="354240"/>
            </a:xfrm>
            <a:prstGeom prst="roundRect">
              <a:avLst>
                <a:gd fmla="val 16667" name="adj"/>
              </a:avLst>
            </a:prstGeom>
            <a:solidFill>
              <a:srgbClr val="C2E94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8"/>
            <p:cNvSpPr txBox="1"/>
            <p:nvPr/>
          </p:nvSpPr>
          <p:spPr>
            <a:xfrm>
              <a:off x="411480" y="283970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Development of an action plan</a:t>
              </a:r>
              <a:endParaRPr b="0" i="0" sz="1400" u="none" cap="none" strike="noStrike">
                <a:solidFill>
                  <a:schemeClr val="dk1"/>
                </a:solidFill>
                <a:latin typeface="Calibri"/>
                <a:ea typeface="Calibri"/>
                <a:cs typeface="Calibri"/>
                <a:sym typeface="Calibri"/>
              </a:endParaRPr>
            </a:p>
          </p:txBody>
        </p:sp>
        <p:sp>
          <p:nvSpPr>
            <p:cNvPr id="186" name="Google Shape;186;p8"/>
            <p:cNvSpPr/>
            <p:nvPr/>
          </p:nvSpPr>
          <p:spPr>
            <a:xfrm>
              <a:off x="0" y="3561141"/>
              <a:ext cx="8229600" cy="302400"/>
            </a:xfrm>
            <a:prstGeom prst="rect">
              <a:avLst/>
            </a:prstGeom>
            <a:solidFill>
              <a:schemeClr val="lt1">
                <a:alpha val="89803"/>
              </a:schemeClr>
            </a:solidFill>
            <a:ln cap="flat" cmpd="sng" w="25400">
              <a:solidFill>
                <a:srgbClr val="EFD64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8"/>
            <p:cNvSpPr/>
            <p:nvPr/>
          </p:nvSpPr>
          <p:spPr>
            <a:xfrm>
              <a:off x="411480" y="3384021"/>
              <a:ext cx="5760720" cy="354240"/>
            </a:xfrm>
            <a:prstGeom prst="roundRect">
              <a:avLst>
                <a:gd fmla="val 16667" name="adj"/>
              </a:avLst>
            </a:prstGeom>
            <a:solidFill>
              <a:srgbClr val="EFD64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8"/>
            <p:cNvSpPr txBox="1"/>
            <p:nvPr/>
          </p:nvSpPr>
          <p:spPr>
            <a:xfrm>
              <a:off x="411480" y="338402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Implementation of the action plan</a:t>
              </a:r>
              <a:endParaRPr b="0" i="0" sz="1400" u="none" cap="none" strike="noStrike">
                <a:solidFill>
                  <a:schemeClr val="dk1"/>
                </a:solidFill>
                <a:latin typeface="Calibri"/>
                <a:ea typeface="Calibri"/>
                <a:cs typeface="Calibri"/>
                <a:sym typeface="Calibri"/>
              </a:endParaRPr>
            </a:p>
          </p:txBody>
        </p:sp>
        <p:sp>
          <p:nvSpPr>
            <p:cNvPr id="189" name="Google Shape;189;p8"/>
            <p:cNvSpPr/>
            <p:nvPr/>
          </p:nvSpPr>
          <p:spPr>
            <a:xfrm>
              <a:off x="0" y="4105461"/>
              <a:ext cx="8229600" cy="302400"/>
            </a:xfrm>
            <a:prstGeom prst="rect">
              <a:avLst/>
            </a:prstGeom>
            <a:solidFill>
              <a:schemeClr val="lt1">
                <a:alpha val="89803"/>
              </a:schemeClr>
            </a:solidFill>
            <a:ln cap="flat" cmpd="sng" w="25400">
              <a:solidFill>
                <a:srgbClr val="F6944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8"/>
            <p:cNvSpPr/>
            <p:nvPr/>
          </p:nvSpPr>
          <p:spPr>
            <a:xfrm>
              <a:off x="411480" y="3928341"/>
              <a:ext cx="5760720" cy="354240"/>
            </a:xfrm>
            <a:prstGeom prst="roundRect">
              <a:avLst>
                <a:gd fmla="val 16667" name="adj"/>
              </a:avLst>
            </a:prstGeom>
            <a:solidFill>
              <a:srgbClr val="F6944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8"/>
            <p:cNvSpPr txBox="1"/>
            <p:nvPr/>
          </p:nvSpPr>
          <p:spPr>
            <a:xfrm>
              <a:off x="411480" y="3928341"/>
              <a:ext cx="5760720" cy="35424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None/>
              </a:pPr>
              <a:r>
                <a:rPr b="0" i="0" lang="en-GB" sz="1400" u="none" cap="none" strike="noStrike">
                  <a:solidFill>
                    <a:schemeClr val="dk1"/>
                  </a:solidFill>
                  <a:latin typeface="Calibri"/>
                  <a:ea typeface="Calibri"/>
                  <a:cs typeface="Calibri"/>
                  <a:sym typeface="Calibri"/>
                </a:rPr>
                <a:t>Evaluation of the final results of the campaign</a:t>
              </a:r>
              <a:endParaRPr b="0" i="0" sz="1400" u="none" cap="none" strike="noStrike">
                <a:solidFill>
                  <a:schemeClr val="dk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a:t>YOUTH ENGAGEMENT</a:t>
            </a:r>
            <a:endParaRPr/>
          </a:p>
        </p:txBody>
      </p:sp>
      <p:sp>
        <p:nvSpPr>
          <p:cNvPr id="197" name="Google Shape;197;p9"/>
          <p:cNvSpPr txBox="1"/>
          <p:nvPr>
            <p:ph idx="1" type="body"/>
          </p:nvPr>
        </p:nvSpPr>
        <p:spPr>
          <a:xfrm>
            <a:off x="457200" y="1600200"/>
            <a:ext cx="8229600" cy="5141168"/>
          </a:xfrm>
          <a:prstGeom prst="rect">
            <a:avLst/>
          </a:prstGeom>
          <a:noFill/>
          <a:ln>
            <a:noFill/>
          </a:ln>
        </p:spPr>
        <p:txBody>
          <a:bodyPr anchorCtr="0" anchor="t" bIns="45700" lIns="91425" spcFirstLastPara="1" rIns="91425" wrap="square" tIns="45700">
            <a:normAutofit fontScale="77500" lnSpcReduction="20000"/>
          </a:bodyPr>
          <a:lstStyle/>
          <a:p>
            <a:pPr indent="-342900" lvl="0" marL="342900" rtl="0" algn="l">
              <a:spcBef>
                <a:spcPts val="0"/>
              </a:spcBef>
              <a:spcAft>
                <a:spcPts val="0"/>
              </a:spcAft>
              <a:buClr>
                <a:schemeClr val="dk1"/>
              </a:buClr>
              <a:buSzPct val="100000"/>
              <a:buChar char="•"/>
            </a:pPr>
            <a:r>
              <a:rPr lang="en-GB"/>
              <a:t>Challenge, competence and involvement are essential for the effective participation of young people in society. Often, young people do not feel connected to their hometown, and one of the reasons is that the activities are planned by adults, not the young people themselves.</a:t>
            </a:r>
            <a:endParaRPr/>
          </a:p>
          <a:p>
            <a:pPr indent="-342900" lvl="0" marL="342900" rtl="0" algn="l">
              <a:spcBef>
                <a:spcPts val="496"/>
              </a:spcBef>
              <a:spcAft>
                <a:spcPts val="0"/>
              </a:spcAft>
              <a:buClr>
                <a:schemeClr val="dk1"/>
              </a:buClr>
              <a:buSzPct val="100000"/>
              <a:buChar char="•"/>
            </a:pPr>
            <a:r>
              <a:rPr lang="en-GB"/>
              <a:t>Thus, involving young people is useful in supporting their skills and development. Young people themselves are a resource that can be used in the development and implementation of many activities. </a:t>
            </a:r>
            <a:endParaRPr/>
          </a:p>
          <a:p>
            <a:pPr indent="-342900" lvl="0" marL="342900" rtl="0" algn="l">
              <a:spcBef>
                <a:spcPts val="496"/>
              </a:spcBef>
              <a:spcAft>
                <a:spcPts val="0"/>
              </a:spcAft>
              <a:buClr>
                <a:schemeClr val="dk1"/>
              </a:buClr>
              <a:buSzPct val="100000"/>
              <a:buChar char="•"/>
            </a:pPr>
            <a:r>
              <a:rPr lang="en-GB"/>
              <a:t>It is important to see young people as a resource that best knows the thoughts and desires of themselves and their peers, and not see them as a possible source of problems. Young people learn best when they have the freedom to participate and make decisions about situations in which they are involved.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2023-03-16T20:39:36Z</dcterms:created>
  <dc:creator>Basil Golikov</dc:creator>
</cp:coreProperties>
</file>